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66" r:id="rId3"/>
    <p:sldId id="272" r:id="rId4"/>
    <p:sldId id="268" r:id="rId5"/>
    <p:sldId id="270" r:id="rId6"/>
    <p:sldId id="257" r:id="rId7"/>
    <p:sldId id="273" r:id="rId8"/>
    <p:sldId id="258" r:id="rId9"/>
    <p:sldId id="274" r:id="rId10"/>
    <p:sldId id="259" r:id="rId11"/>
    <p:sldId id="275" r:id="rId12"/>
    <p:sldId id="263" r:id="rId13"/>
    <p:sldId id="276" r:id="rId14"/>
    <p:sldId id="260" r:id="rId15"/>
    <p:sldId id="262" r:id="rId16"/>
    <p:sldId id="280" r:id="rId17"/>
    <p:sldId id="271" r:id="rId18"/>
    <p:sldId id="277" r:id="rId19"/>
    <p:sldId id="278" r:id="rId20"/>
    <p:sldId id="265" r:id="rId21"/>
    <p:sldId id="261" r:id="rId22"/>
    <p:sldId id="269" r:id="rId23"/>
    <p:sldId id="264" r:id="rId24"/>
    <p:sldId id="279" r:id="rId25"/>
    <p:sldId id="267"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140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C5B968-CE79-4E6E-A99F-EE41395FC86C}" type="datetimeFigureOut">
              <a:rPr lang="en-GB" smtClean="0"/>
              <a:pPr/>
              <a:t>24/09/2015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B892D0-8E9E-49C8-9761-2DA4EBF19368}"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80EBA0FD-AC55-4639-8A08-57327D3B1C52}" type="datetime1">
              <a:rPr lang="en-GB" smtClean="0"/>
              <a:pPr/>
              <a:t>24/09/2015</a:t>
            </a:fld>
            <a:endParaRPr lang="en-GB"/>
          </a:p>
        </p:txBody>
      </p:sp>
      <p:sp>
        <p:nvSpPr>
          <p:cNvPr id="17" name="Footer Placeholder 16"/>
          <p:cNvSpPr>
            <a:spLocks noGrp="1"/>
          </p:cNvSpPr>
          <p:nvPr>
            <p:ph type="ftr" sz="quarter" idx="11"/>
          </p:nvPr>
        </p:nvSpPr>
        <p:spPr bwMode="auto">
          <a:xfrm rot="5400000">
            <a:off x="7077269" y="4181669"/>
            <a:ext cx="3657600" cy="384048"/>
          </a:xfrm>
        </p:spPr>
        <p:txBody>
          <a:bodyPr/>
          <a:lstStyle/>
          <a:p>
            <a:r>
              <a:rPr lang="en-GB" smtClean="0"/>
              <a:t>Paddy Madden</a:t>
            </a:r>
            <a:endParaRPr lang="en-GB"/>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E17AA594-3AD1-4B2C-B64F-1D97869E3FE9}"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186EA26-87DD-401A-9CF9-97F3801F9077}" type="datetime1">
              <a:rPr lang="en-GB" smtClean="0"/>
              <a:pPr/>
              <a:t>24/09/2015</a:t>
            </a:fld>
            <a:endParaRPr lang="en-GB"/>
          </a:p>
        </p:txBody>
      </p:sp>
      <p:sp>
        <p:nvSpPr>
          <p:cNvPr id="5" name="Footer Placeholder 4"/>
          <p:cNvSpPr>
            <a:spLocks noGrp="1"/>
          </p:cNvSpPr>
          <p:nvPr>
            <p:ph type="ftr" sz="quarter" idx="11"/>
          </p:nvPr>
        </p:nvSpPr>
        <p:spPr/>
        <p:txBody>
          <a:bodyPr/>
          <a:lstStyle/>
          <a:p>
            <a:r>
              <a:rPr lang="en-GB" smtClean="0"/>
              <a:t>Paddy Madden</a:t>
            </a:r>
            <a:endParaRPr lang="en-GB"/>
          </a:p>
        </p:txBody>
      </p:sp>
      <p:sp>
        <p:nvSpPr>
          <p:cNvPr id="6" name="Slide Number Placeholder 5"/>
          <p:cNvSpPr>
            <a:spLocks noGrp="1"/>
          </p:cNvSpPr>
          <p:nvPr>
            <p:ph type="sldNum" sz="quarter" idx="12"/>
          </p:nvPr>
        </p:nvSpPr>
        <p:spPr/>
        <p:txBody>
          <a:bodyPr/>
          <a:lstStyle/>
          <a:p>
            <a:fld id="{E17AA594-3AD1-4B2C-B64F-1D97869E3FE9}"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1B590C8-D586-4BFF-8C51-ABF151B97AE7}" type="datetime1">
              <a:rPr lang="en-GB" smtClean="0"/>
              <a:pPr/>
              <a:t>24/09/2015</a:t>
            </a:fld>
            <a:endParaRPr lang="en-GB"/>
          </a:p>
        </p:txBody>
      </p:sp>
      <p:sp>
        <p:nvSpPr>
          <p:cNvPr id="5" name="Footer Placeholder 4"/>
          <p:cNvSpPr>
            <a:spLocks noGrp="1"/>
          </p:cNvSpPr>
          <p:nvPr>
            <p:ph type="ftr" sz="quarter" idx="11"/>
          </p:nvPr>
        </p:nvSpPr>
        <p:spPr/>
        <p:txBody>
          <a:bodyPr/>
          <a:lstStyle/>
          <a:p>
            <a:r>
              <a:rPr lang="en-GB" smtClean="0"/>
              <a:t>Paddy Madden</a:t>
            </a:r>
            <a:endParaRPr lang="en-GB"/>
          </a:p>
        </p:txBody>
      </p:sp>
      <p:sp>
        <p:nvSpPr>
          <p:cNvPr id="6" name="Slide Number Placeholder 5"/>
          <p:cNvSpPr>
            <a:spLocks noGrp="1"/>
          </p:cNvSpPr>
          <p:nvPr>
            <p:ph type="sldNum" sz="quarter" idx="12"/>
          </p:nvPr>
        </p:nvSpPr>
        <p:spPr/>
        <p:txBody>
          <a:bodyPr/>
          <a:lstStyle/>
          <a:p>
            <a:fld id="{E17AA594-3AD1-4B2C-B64F-1D97869E3FE9}"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744E9B30-A16F-44F6-9873-C949DECE84F3}" type="datetime1">
              <a:rPr lang="en-GB" smtClean="0"/>
              <a:pPr/>
              <a:t>24/09/2015</a:t>
            </a:fld>
            <a:endParaRPr lang="en-GB"/>
          </a:p>
        </p:txBody>
      </p:sp>
      <p:sp>
        <p:nvSpPr>
          <p:cNvPr id="9" name="Slide Number Placeholder 8"/>
          <p:cNvSpPr>
            <a:spLocks noGrp="1"/>
          </p:cNvSpPr>
          <p:nvPr>
            <p:ph type="sldNum" sz="quarter" idx="15"/>
          </p:nvPr>
        </p:nvSpPr>
        <p:spPr/>
        <p:txBody>
          <a:bodyPr rtlCol="0"/>
          <a:lstStyle/>
          <a:p>
            <a:fld id="{E17AA594-3AD1-4B2C-B64F-1D97869E3FE9}" type="slidenum">
              <a:rPr lang="en-GB" smtClean="0"/>
              <a:pPr/>
              <a:t>‹#›</a:t>
            </a:fld>
            <a:endParaRPr lang="en-GB"/>
          </a:p>
        </p:txBody>
      </p:sp>
      <p:sp>
        <p:nvSpPr>
          <p:cNvPr id="10" name="Footer Placeholder 9"/>
          <p:cNvSpPr>
            <a:spLocks noGrp="1"/>
          </p:cNvSpPr>
          <p:nvPr>
            <p:ph type="ftr" sz="quarter" idx="16"/>
          </p:nvPr>
        </p:nvSpPr>
        <p:spPr/>
        <p:txBody>
          <a:bodyPr rtlCol="0"/>
          <a:lstStyle/>
          <a:p>
            <a:r>
              <a:rPr lang="en-GB" smtClean="0"/>
              <a:t>Paddy Madden</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8CD42C93-3D52-4B9E-8B4C-34E5AF9516CC}" type="datetime1">
              <a:rPr lang="en-GB" smtClean="0"/>
              <a:pPr/>
              <a:t>24/09/2015</a:t>
            </a:fld>
            <a:endParaRPr lang="en-GB"/>
          </a:p>
        </p:txBody>
      </p:sp>
      <p:sp>
        <p:nvSpPr>
          <p:cNvPr id="5" name="Footer Placeholder 4"/>
          <p:cNvSpPr>
            <a:spLocks noGrp="1"/>
          </p:cNvSpPr>
          <p:nvPr>
            <p:ph type="ftr" sz="quarter" idx="11"/>
          </p:nvPr>
        </p:nvSpPr>
        <p:spPr bwMode="auto">
          <a:xfrm rot="5400000">
            <a:off x="7077456" y="4178808"/>
            <a:ext cx="3657600" cy="384048"/>
          </a:xfrm>
        </p:spPr>
        <p:txBody>
          <a:bodyPr/>
          <a:lstStyle/>
          <a:p>
            <a:r>
              <a:rPr lang="en-GB" smtClean="0"/>
              <a:t>Paddy Madden</a:t>
            </a:r>
            <a:endParaRPr lang="en-GB"/>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E17AA594-3AD1-4B2C-B64F-1D97869E3FE9}"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EE5CAA24-4C11-4C8E-A730-C8ABBCA42CCB}" type="datetime1">
              <a:rPr lang="en-GB" smtClean="0"/>
              <a:pPr/>
              <a:t>24/09/2015</a:t>
            </a:fld>
            <a:endParaRPr lang="en-GB"/>
          </a:p>
        </p:txBody>
      </p:sp>
      <p:sp>
        <p:nvSpPr>
          <p:cNvPr id="6" name="Footer Placeholder 5"/>
          <p:cNvSpPr>
            <a:spLocks noGrp="1"/>
          </p:cNvSpPr>
          <p:nvPr>
            <p:ph type="ftr" sz="quarter" idx="11"/>
          </p:nvPr>
        </p:nvSpPr>
        <p:spPr/>
        <p:txBody>
          <a:bodyPr/>
          <a:lstStyle/>
          <a:p>
            <a:r>
              <a:rPr lang="en-GB" smtClean="0"/>
              <a:t>Paddy Madden</a:t>
            </a:r>
            <a:endParaRPr lang="en-GB"/>
          </a:p>
        </p:txBody>
      </p:sp>
      <p:sp>
        <p:nvSpPr>
          <p:cNvPr id="7" name="Slide Number Placeholder 6"/>
          <p:cNvSpPr>
            <a:spLocks noGrp="1"/>
          </p:cNvSpPr>
          <p:nvPr>
            <p:ph type="sldNum" sz="quarter" idx="12"/>
          </p:nvPr>
        </p:nvSpPr>
        <p:spPr/>
        <p:txBody>
          <a:bodyPr/>
          <a:lstStyle/>
          <a:p>
            <a:fld id="{E17AA594-3AD1-4B2C-B64F-1D97869E3FE9}" type="slidenum">
              <a:rPr lang="en-GB" smtClean="0"/>
              <a:pPr/>
              <a:t>‹#›</a:t>
            </a:fld>
            <a:endParaRPr lang="en-GB"/>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DEB27DA2-993F-4C8F-9BE1-447FAF8E8BE1}" type="datetime1">
              <a:rPr lang="en-GB" smtClean="0"/>
              <a:pPr/>
              <a:t>24/09/2015</a:t>
            </a:fld>
            <a:endParaRPr lang="en-GB"/>
          </a:p>
        </p:txBody>
      </p:sp>
      <p:sp>
        <p:nvSpPr>
          <p:cNvPr id="8" name="Footer Placeholder 7"/>
          <p:cNvSpPr>
            <a:spLocks noGrp="1"/>
          </p:cNvSpPr>
          <p:nvPr>
            <p:ph type="ftr" sz="quarter" idx="11"/>
          </p:nvPr>
        </p:nvSpPr>
        <p:spPr/>
        <p:txBody>
          <a:bodyPr/>
          <a:lstStyle/>
          <a:p>
            <a:r>
              <a:rPr lang="en-GB" smtClean="0"/>
              <a:t>Paddy Madden</a:t>
            </a:r>
            <a:endParaRPr lang="en-GB"/>
          </a:p>
        </p:txBody>
      </p:sp>
      <p:sp>
        <p:nvSpPr>
          <p:cNvPr id="9" name="Slide Number Placeholder 8"/>
          <p:cNvSpPr>
            <a:spLocks noGrp="1"/>
          </p:cNvSpPr>
          <p:nvPr>
            <p:ph type="sldNum" sz="quarter" idx="12"/>
          </p:nvPr>
        </p:nvSpPr>
        <p:spPr/>
        <p:txBody>
          <a:bodyPr/>
          <a:lstStyle/>
          <a:p>
            <a:fld id="{E17AA594-3AD1-4B2C-B64F-1D97869E3FE9}" type="slidenum">
              <a:rPr lang="en-GB" smtClean="0"/>
              <a:pPr/>
              <a:t>‹#›</a:t>
            </a:fld>
            <a:endParaRPr lang="en-GB"/>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6E9B56F7-428F-4FDA-84A3-5E188C34C949}" type="datetime1">
              <a:rPr lang="en-GB" smtClean="0"/>
              <a:pPr/>
              <a:t>24/09/2015</a:t>
            </a:fld>
            <a:endParaRPr lang="en-GB"/>
          </a:p>
        </p:txBody>
      </p:sp>
      <p:sp>
        <p:nvSpPr>
          <p:cNvPr id="7" name="Slide Number Placeholder 6"/>
          <p:cNvSpPr>
            <a:spLocks noGrp="1"/>
          </p:cNvSpPr>
          <p:nvPr>
            <p:ph type="sldNum" sz="quarter" idx="11"/>
          </p:nvPr>
        </p:nvSpPr>
        <p:spPr/>
        <p:txBody>
          <a:bodyPr rtlCol="0"/>
          <a:lstStyle/>
          <a:p>
            <a:fld id="{E17AA594-3AD1-4B2C-B64F-1D97869E3FE9}" type="slidenum">
              <a:rPr lang="en-GB" smtClean="0"/>
              <a:pPr/>
              <a:t>‹#›</a:t>
            </a:fld>
            <a:endParaRPr lang="en-GB"/>
          </a:p>
        </p:txBody>
      </p:sp>
      <p:sp>
        <p:nvSpPr>
          <p:cNvPr id="8" name="Footer Placeholder 7"/>
          <p:cNvSpPr>
            <a:spLocks noGrp="1"/>
          </p:cNvSpPr>
          <p:nvPr>
            <p:ph type="ftr" sz="quarter" idx="12"/>
          </p:nvPr>
        </p:nvSpPr>
        <p:spPr/>
        <p:txBody>
          <a:bodyPr rtlCol="0"/>
          <a:lstStyle/>
          <a:p>
            <a:r>
              <a:rPr lang="en-GB" smtClean="0"/>
              <a:t>Paddy Madden</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C1B6BB-50B5-4700-814A-2AAEBB7BAF88}" type="datetime1">
              <a:rPr lang="en-GB" smtClean="0"/>
              <a:pPr/>
              <a:t>24/09/2015</a:t>
            </a:fld>
            <a:endParaRPr lang="en-GB"/>
          </a:p>
        </p:txBody>
      </p:sp>
      <p:sp>
        <p:nvSpPr>
          <p:cNvPr id="3" name="Footer Placeholder 2"/>
          <p:cNvSpPr>
            <a:spLocks noGrp="1"/>
          </p:cNvSpPr>
          <p:nvPr>
            <p:ph type="ftr" sz="quarter" idx="11"/>
          </p:nvPr>
        </p:nvSpPr>
        <p:spPr/>
        <p:txBody>
          <a:bodyPr/>
          <a:lstStyle/>
          <a:p>
            <a:r>
              <a:rPr lang="en-GB" smtClean="0"/>
              <a:t>Paddy Madden</a:t>
            </a:r>
            <a:endParaRPr lang="en-GB"/>
          </a:p>
        </p:txBody>
      </p:sp>
      <p:sp>
        <p:nvSpPr>
          <p:cNvPr id="4" name="Slide Number Placeholder 3"/>
          <p:cNvSpPr>
            <a:spLocks noGrp="1"/>
          </p:cNvSpPr>
          <p:nvPr>
            <p:ph type="sldNum" sz="quarter" idx="12"/>
          </p:nvPr>
        </p:nvSpPr>
        <p:spPr/>
        <p:txBody>
          <a:bodyPr/>
          <a:lstStyle/>
          <a:p>
            <a:fld id="{E17AA594-3AD1-4B2C-B64F-1D97869E3FE9}"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A8A44A04-CABA-44C7-BB9D-4C10D5868EC8}" type="datetime1">
              <a:rPr lang="en-GB" smtClean="0"/>
              <a:pPr/>
              <a:t>24/09/2015</a:t>
            </a:fld>
            <a:endParaRPr lang="en-GB"/>
          </a:p>
        </p:txBody>
      </p:sp>
      <p:sp>
        <p:nvSpPr>
          <p:cNvPr id="22" name="Slide Number Placeholder 21"/>
          <p:cNvSpPr>
            <a:spLocks noGrp="1"/>
          </p:cNvSpPr>
          <p:nvPr>
            <p:ph type="sldNum" sz="quarter" idx="15"/>
          </p:nvPr>
        </p:nvSpPr>
        <p:spPr/>
        <p:txBody>
          <a:bodyPr rtlCol="0"/>
          <a:lstStyle/>
          <a:p>
            <a:fld id="{E17AA594-3AD1-4B2C-B64F-1D97869E3FE9}" type="slidenum">
              <a:rPr lang="en-GB" smtClean="0"/>
              <a:pPr/>
              <a:t>‹#›</a:t>
            </a:fld>
            <a:endParaRPr lang="en-GB"/>
          </a:p>
        </p:txBody>
      </p:sp>
      <p:sp>
        <p:nvSpPr>
          <p:cNvPr id="23" name="Footer Placeholder 22"/>
          <p:cNvSpPr>
            <a:spLocks noGrp="1"/>
          </p:cNvSpPr>
          <p:nvPr>
            <p:ph type="ftr" sz="quarter" idx="16"/>
          </p:nvPr>
        </p:nvSpPr>
        <p:spPr/>
        <p:txBody>
          <a:bodyPr rtlCol="0"/>
          <a:lstStyle/>
          <a:p>
            <a:r>
              <a:rPr lang="en-GB" smtClean="0"/>
              <a:t>Paddy Madden</a:t>
            </a:r>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5DE952C9-BB37-4333-AF50-5DC32C284275}" type="datetime1">
              <a:rPr lang="en-GB" smtClean="0"/>
              <a:pPr/>
              <a:t>24/09/2015</a:t>
            </a:fld>
            <a:endParaRPr lang="en-GB"/>
          </a:p>
        </p:txBody>
      </p:sp>
      <p:sp>
        <p:nvSpPr>
          <p:cNvPr id="18" name="Slide Number Placeholder 17"/>
          <p:cNvSpPr>
            <a:spLocks noGrp="1"/>
          </p:cNvSpPr>
          <p:nvPr>
            <p:ph type="sldNum" sz="quarter" idx="11"/>
          </p:nvPr>
        </p:nvSpPr>
        <p:spPr/>
        <p:txBody>
          <a:bodyPr rtlCol="0"/>
          <a:lstStyle/>
          <a:p>
            <a:fld id="{E17AA594-3AD1-4B2C-B64F-1D97869E3FE9}" type="slidenum">
              <a:rPr lang="en-GB" smtClean="0"/>
              <a:pPr/>
              <a:t>‹#›</a:t>
            </a:fld>
            <a:endParaRPr lang="en-GB"/>
          </a:p>
        </p:txBody>
      </p:sp>
      <p:sp>
        <p:nvSpPr>
          <p:cNvPr id="21" name="Footer Placeholder 20"/>
          <p:cNvSpPr>
            <a:spLocks noGrp="1"/>
          </p:cNvSpPr>
          <p:nvPr>
            <p:ph type="ftr" sz="quarter" idx="12"/>
          </p:nvPr>
        </p:nvSpPr>
        <p:spPr/>
        <p:txBody>
          <a:bodyPr rtlCol="0"/>
          <a:lstStyle/>
          <a:p>
            <a:r>
              <a:rPr lang="en-GB" smtClean="0"/>
              <a:t>Paddy Madden</a:t>
            </a:r>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E7F9F07B-EAF2-4EE3-BF68-38A6070FE116}" type="datetime1">
              <a:rPr lang="en-GB" smtClean="0"/>
              <a:pPr/>
              <a:t>24/09/2015</a:t>
            </a:fld>
            <a:endParaRPr lang="en-GB"/>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r>
              <a:rPr lang="en-GB" smtClean="0"/>
              <a:t>Paddy Madden</a:t>
            </a:r>
            <a:endParaRPr lang="en-GB"/>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E17AA594-3AD1-4B2C-B64F-1D97869E3FE9}"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The school garden</a:t>
            </a:r>
            <a:endParaRPr lang="en-GB" dirty="0"/>
          </a:p>
        </p:txBody>
      </p:sp>
      <p:sp>
        <p:nvSpPr>
          <p:cNvPr id="3" name="Subtitle 2"/>
          <p:cNvSpPr>
            <a:spLocks noGrp="1"/>
          </p:cNvSpPr>
          <p:nvPr>
            <p:ph type="subTitle" idx="1"/>
          </p:nvPr>
        </p:nvSpPr>
        <p:spPr/>
        <p:txBody>
          <a:bodyPr/>
          <a:lstStyle/>
          <a:p>
            <a:r>
              <a:rPr lang="en-GB" dirty="0" smtClean="0"/>
              <a:t>DIGGING INTO THE RESEARCH</a:t>
            </a:r>
          </a:p>
          <a:p>
            <a:r>
              <a:rPr lang="en-GB" dirty="0" smtClean="0"/>
              <a:t>Paddy Madden </a:t>
            </a:r>
            <a:endParaRPr lang="en-GB" dirty="0"/>
          </a:p>
        </p:txBody>
      </p:sp>
      <p:sp>
        <p:nvSpPr>
          <p:cNvPr id="4" name="Footer Placeholder 3"/>
          <p:cNvSpPr>
            <a:spLocks noGrp="1"/>
          </p:cNvSpPr>
          <p:nvPr>
            <p:ph type="ftr" sz="quarter" idx="11"/>
          </p:nvPr>
        </p:nvSpPr>
        <p:spPr/>
        <p:txBody>
          <a:bodyPr/>
          <a:lstStyle/>
          <a:p>
            <a:r>
              <a:rPr lang="en-GB" smtClean="0"/>
              <a:t>Paddy Madden</a:t>
            </a:r>
            <a:endParaRPr lang="en-GB"/>
          </a:p>
        </p:txBody>
      </p:sp>
      <p:pic>
        <p:nvPicPr>
          <p:cNvPr id="5" name="Content Placeholder 3" descr="P1050074.JPG"/>
          <p:cNvPicPr>
            <a:picLocks noChangeAspect="1"/>
          </p:cNvPicPr>
          <p:nvPr/>
        </p:nvPicPr>
        <p:blipFill>
          <a:blip r:embed="rId2" cstate="print"/>
          <a:stretch>
            <a:fillRect/>
          </a:stretch>
        </p:blipFill>
        <p:spPr>
          <a:xfrm>
            <a:off x="3131840" y="404664"/>
            <a:ext cx="4881819" cy="3661364"/>
          </a:xfrm>
          <a:prstGeom prst="rect">
            <a:avLst/>
          </a:prstGeom>
        </p:spPr>
      </p:pic>
    </p:spTree>
  </p:cSld>
  <p:clrMapOvr>
    <a:masterClrMapping/>
  </p:clrMapOvr>
  <p:transition>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APPRECIATION OF NATURE (AFFECTIVE LEARNING)</a:t>
            </a:r>
            <a:endParaRPr lang="en-GB" dirty="0"/>
          </a:p>
        </p:txBody>
      </p:sp>
      <p:sp>
        <p:nvSpPr>
          <p:cNvPr id="3" name="Content Placeholder 2"/>
          <p:cNvSpPr>
            <a:spLocks noGrp="1"/>
          </p:cNvSpPr>
          <p:nvPr>
            <p:ph sz="quarter" idx="1"/>
          </p:nvPr>
        </p:nvSpPr>
        <p:spPr/>
        <p:txBody>
          <a:bodyPr>
            <a:normAutofit/>
          </a:bodyPr>
          <a:lstStyle/>
          <a:p>
            <a:r>
              <a:rPr lang="en-GB" dirty="0" smtClean="0"/>
              <a:t>They develop a </a:t>
            </a:r>
            <a:r>
              <a:rPr lang="en-GB" b="1" dirty="0" smtClean="0"/>
              <a:t>respect for nature that </a:t>
            </a:r>
            <a:r>
              <a:rPr lang="en-GB" dirty="0" smtClean="0"/>
              <a:t>lasts into adulthood. Also </a:t>
            </a:r>
            <a:r>
              <a:rPr lang="en-GB" b="1" dirty="0" smtClean="0"/>
              <a:t>resilience, self-esteem, sense of calmness, enjoyment of the outdoors</a:t>
            </a:r>
            <a:r>
              <a:rPr lang="en-GB" sz="1600" dirty="0" smtClean="0"/>
              <a:t>.</a:t>
            </a:r>
          </a:p>
          <a:p>
            <a:r>
              <a:rPr lang="en-GB" sz="1600" i="1" dirty="0" smtClean="0">
                <a:latin typeface="Lucida Handwriting" pitchFamily="66" charset="0"/>
              </a:rPr>
              <a:t>Having a garden has made us happier because we’re not always in the classroom. It’s made the teachers happier as well ... When you’re out there you feel like you won’t get told off if you say something. In the classroom you might be scared to say something in case it was silly. </a:t>
            </a:r>
            <a:r>
              <a:rPr lang="en-GB" sz="1600" i="1" dirty="0" smtClean="0"/>
              <a:t>(</a:t>
            </a:r>
            <a:r>
              <a:rPr lang="en-GB" sz="1600" i="1" dirty="0" err="1" smtClean="0"/>
              <a:t>Passey</a:t>
            </a:r>
            <a:r>
              <a:rPr lang="en-GB" sz="1600" i="1" dirty="0" smtClean="0"/>
              <a:t> et al 2010, p.24)</a:t>
            </a:r>
            <a:endParaRPr lang="en-GB" sz="1600" dirty="0" smtClean="0">
              <a:latin typeface="Lucida Handwriting" pitchFamily="66" charset="0"/>
            </a:endParaRPr>
          </a:p>
          <a:p>
            <a:r>
              <a:rPr lang="en-GB" sz="1600" b="1" dirty="0" smtClean="0"/>
              <a:t> </a:t>
            </a:r>
            <a:r>
              <a:rPr lang="en-GB" sz="1600" dirty="0" err="1" smtClean="0"/>
              <a:t>Lohr</a:t>
            </a:r>
            <a:r>
              <a:rPr lang="en-GB" sz="1600" dirty="0" smtClean="0"/>
              <a:t>, V.I. and C.H. Pearson-Mims. 2005. Children’s active and passive interactions with plants influence their attitudes and actions toward trees and gardening as adults. </a:t>
            </a:r>
            <a:r>
              <a:rPr lang="en-GB" sz="1600" i="1" dirty="0" smtClean="0"/>
              <a:t>HortTechnology.</a:t>
            </a:r>
            <a:r>
              <a:rPr lang="en-GB" sz="1600" dirty="0" smtClean="0"/>
              <a:t>15(3): 472-476.</a:t>
            </a:r>
          </a:p>
          <a:p>
            <a:endParaRPr lang="en-GB" sz="1600" dirty="0" smtClean="0"/>
          </a:p>
          <a:p>
            <a:r>
              <a:rPr lang="en-GB" sz="1600" dirty="0" smtClean="0"/>
              <a:t>Passy, M, Morris, M, and Reed, F. (2010). Impact of school gardening on learning: Final report submitted to the Royal Horticultural Society.</a:t>
            </a:r>
          </a:p>
          <a:p>
            <a:endParaRPr lang="en-GB" dirty="0"/>
          </a:p>
        </p:txBody>
      </p:sp>
      <p:sp>
        <p:nvSpPr>
          <p:cNvPr id="4" name="Footer Placeholder 3"/>
          <p:cNvSpPr>
            <a:spLocks noGrp="1"/>
          </p:cNvSpPr>
          <p:nvPr>
            <p:ph type="ftr" sz="quarter" idx="16"/>
          </p:nvPr>
        </p:nvSpPr>
        <p:spPr/>
        <p:txBody>
          <a:bodyPr/>
          <a:lstStyle/>
          <a:p>
            <a:r>
              <a:rPr lang="en-GB" smtClean="0"/>
              <a:t>Paddy Madden</a:t>
            </a:r>
            <a:endParaRPr lang="en-GB"/>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A LASTING GIFT</a:t>
            </a:r>
            <a:endParaRPr lang="en-GB" dirty="0"/>
          </a:p>
        </p:txBody>
      </p:sp>
      <p:pic>
        <p:nvPicPr>
          <p:cNvPr id="4" name="Content Placeholder 3" descr="Image result for nature lover"/>
          <p:cNvPicPr>
            <a:picLocks noGrp="1"/>
          </p:cNvPicPr>
          <p:nvPr>
            <p:ph sz="quarter" idx="1"/>
          </p:nvPr>
        </p:nvPicPr>
        <p:blipFill>
          <a:blip r:embed="rId2" cstate="print"/>
          <a:srcRect/>
          <a:stretch>
            <a:fillRect/>
          </a:stretch>
        </p:blipFill>
        <p:spPr bwMode="auto">
          <a:xfrm>
            <a:off x="1187624" y="1628800"/>
            <a:ext cx="6696744" cy="4680520"/>
          </a:xfrm>
          <a:prstGeom prst="rect">
            <a:avLst/>
          </a:prstGeom>
          <a:noFill/>
          <a:ln w="9525">
            <a:noFill/>
            <a:miter lim="800000"/>
            <a:headEnd/>
            <a:tailEnd/>
          </a:ln>
        </p:spPr>
      </p:pic>
      <p:sp>
        <p:nvSpPr>
          <p:cNvPr id="5" name="Footer Placeholder 4"/>
          <p:cNvSpPr>
            <a:spLocks noGrp="1"/>
          </p:cNvSpPr>
          <p:nvPr>
            <p:ph type="ftr" sz="quarter" idx="16"/>
          </p:nvPr>
        </p:nvSpPr>
        <p:spPr/>
        <p:txBody>
          <a:bodyPr/>
          <a:lstStyle/>
          <a:p>
            <a:r>
              <a:rPr lang="en-GB" smtClean="0"/>
              <a:t>Paddy Madden</a:t>
            </a:r>
            <a:endParaRPr lang="en-GB"/>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SOCIAL SKILLS( INTERPERSONAL AND SOCIAL LEARNING)</a:t>
            </a:r>
            <a:endParaRPr lang="en-GB" dirty="0"/>
          </a:p>
        </p:txBody>
      </p:sp>
      <p:sp>
        <p:nvSpPr>
          <p:cNvPr id="3" name="Content Placeholder 2"/>
          <p:cNvSpPr>
            <a:spLocks noGrp="1"/>
          </p:cNvSpPr>
          <p:nvPr>
            <p:ph sz="quarter" idx="1"/>
          </p:nvPr>
        </p:nvSpPr>
        <p:spPr/>
        <p:txBody>
          <a:bodyPr>
            <a:normAutofit/>
          </a:bodyPr>
          <a:lstStyle/>
          <a:p>
            <a:r>
              <a:rPr lang="en-GB" dirty="0" smtClean="0"/>
              <a:t>The </a:t>
            </a:r>
            <a:r>
              <a:rPr lang="en-GB" b="1" dirty="0" smtClean="0"/>
              <a:t>garden fosters friendships among children and positive relationships with teachers and adults.</a:t>
            </a:r>
          </a:p>
          <a:p>
            <a:r>
              <a:rPr lang="en-GB" sz="1600" i="1" dirty="0" smtClean="0">
                <a:latin typeface="Lucida Handwriting" pitchFamily="66" charset="0"/>
              </a:rPr>
              <a:t>Gardening clubs and activities in the case-study schools tended to include pupils from different age cohorts, so that working in the school garden encouraged pupils to develop informal relationships and to strike up friendships with younger and older pupils they would not meet in the normal run of the school day. This gave children new opportunities and environments for </a:t>
            </a:r>
            <a:r>
              <a:rPr lang="en-GB" sz="1600" b="1" i="1" dirty="0" smtClean="0">
                <a:latin typeface="Lucida Handwriting" pitchFamily="66" charset="0"/>
              </a:rPr>
              <a:t>social interaction that widened their experience  </a:t>
            </a:r>
            <a:r>
              <a:rPr lang="en-GB" sz="1600" i="1" dirty="0" smtClean="0">
                <a:latin typeface="Lucida Handwriting" pitchFamily="66" charset="0"/>
              </a:rPr>
              <a:t>and raised their confidence; as one pupil remarked, ‘it does kind of help you make more friends’. (</a:t>
            </a:r>
            <a:r>
              <a:rPr lang="en-GB" sz="1600" i="1" dirty="0" err="1" smtClean="0"/>
              <a:t>Passey</a:t>
            </a:r>
            <a:r>
              <a:rPr lang="en-GB" sz="1600" i="1" dirty="0" smtClean="0"/>
              <a:t> et al 2010, p.28)</a:t>
            </a:r>
          </a:p>
          <a:p>
            <a:r>
              <a:rPr lang="en-GB" sz="1600" dirty="0" smtClean="0"/>
              <a:t>Passy, M, Morris, M, and Reed, F. (2010). Impact of school gardening on learning: Final report submitted to the Royal Horticultural Society.</a:t>
            </a:r>
          </a:p>
          <a:p>
            <a:endParaRPr lang="en-GB" sz="1600" dirty="0">
              <a:latin typeface="Lucida Handwriting" pitchFamily="66" charset="0"/>
            </a:endParaRPr>
          </a:p>
        </p:txBody>
      </p:sp>
      <p:sp>
        <p:nvSpPr>
          <p:cNvPr id="4" name="Footer Placeholder 3"/>
          <p:cNvSpPr>
            <a:spLocks noGrp="1"/>
          </p:cNvSpPr>
          <p:nvPr>
            <p:ph type="ftr" sz="quarter" idx="16"/>
          </p:nvPr>
        </p:nvSpPr>
        <p:spPr/>
        <p:txBody>
          <a:bodyPr/>
          <a:lstStyle/>
          <a:p>
            <a:r>
              <a:rPr lang="en-GB" smtClean="0"/>
              <a:t>Paddy Madden</a:t>
            </a:r>
            <a:endParaRPr lang="en-GB"/>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SOCIAL BENEFITS OF GARDENING</a:t>
            </a:r>
            <a:endParaRPr lang="en-GB" dirty="0"/>
          </a:p>
        </p:txBody>
      </p:sp>
      <p:pic>
        <p:nvPicPr>
          <p:cNvPr id="4" name="Content Placeholder 3" descr="Image result for friendship"/>
          <p:cNvPicPr>
            <a:picLocks noGrp="1"/>
          </p:cNvPicPr>
          <p:nvPr>
            <p:ph sz="quarter" idx="1"/>
          </p:nvPr>
        </p:nvPicPr>
        <p:blipFill>
          <a:blip r:embed="rId2" cstate="print"/>
          <a:srcRect/>
          <a:stretch>
            <a:fillRect/>
          </a:stretch>
        </p:blipFill>
        <p:spPr bwMode="auto">
          <a:xfrm>
            <a:off x="1043608" y="1628800"/>
            <a:ext cx="6840760" cy="4824535"/>
          </a:xfrm>
          <a:prstGeom prst="rect">
            <a:avLst/>
          </a:prstGeom>
          <a:noFill/>
          <a:ln w="9525">
            <a:noFill/>
            <a:miter lim="800000"/>
            <a:headEnd/>
            <a:tailEnd/>
          </a:ln>
        </p:spPr>
      </p:pic>
      <p:sp>
        <p:nvSpPr>
          <p:cNvPr id="5" name="Footer Placeholder 4"/>
          <p:cNvSpPr>
            <a:spLocks noGrp="1"/>
          </p:cNvSpPr>
          <p:nvPr>
            <p:ph type="ftr" sz="quarter" idx="16"/>
          </p:nvPr>
        </p:nvSpPr>
        <p:spPr/>
        <p:txBody>
          <a:bodyPr/>
          <a:lstStyle/>
          <a:p>
            <a:r>
              <a:rPr lang="en-GB" smtClean="0"/>
              <a:t>Paddy Madden</a:t>
            </a:r>
            <a:endParaRPr lang="en-GB"/>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HEALTH AND WELL-BEING</a:t>
            </a:r>
            <a:endParaRPr lang="en-GB" dirty="0"/>
          </a:p>
        </p:txBody>
      </p:sp>
      <p:sp>
        <p:nvSpPr>
          <p:cNvPr id="3" name="Content Placeholder 2"/>
          <p:cNvSpPr>
            <a:spLocks noGrp="1"/>
          </p:cNvSpPr>
          <p:nvPr>
            <p:ph sz="quarter" idx="1"/>
          </p:nvPr>
        </p:nvSpPr>
        <p:spPr/>
        <p:txBody>
          <a:bodyPr/>
          <a:lstStyle/>
          <a:p>
            <a:r>
              <a:rPr lang="en-GB" dirty="0" smtClean="0"/>
              <a:t>They have a </a:t>
            </a:r>
            <a:r>
              <a:rPr lang="en-GB" b="1" dirty="0" smtClean="0"/>
              <a:t>positive effect on children’s attitudes to food</a:t>
            </a:r>
            <a:r>
              <a:rPr lang="en-GB" dirty="0" smtClean="0"/>
              <a:t> and healthy eating habits</a:t>
            </a:r>
          </a:p>
          <a:p>
            <a:r>
              <a:rPr lang="en-GB" sz="1600" dirty="0" smtClean="0"/>
              <a:t>Morris, JL and </a:t>
            </a:r>
            <a:r>
              <a:rPr lang="en-GB" sz="1600" dirty="0" err="1" smtClean="0"/>
              <a:t>Zidenberg-Cherr</a:t>
            </a:r>
            <a:r>
              <a:rPr lang="en-GB" sz="1600" dirty="0" smtClean="0"/>
              <a:t>, S. 2002. Garden-based nutrition curriculum improves fourth-grade school children’s knowledge of nutrition and preferences for some vegetables.</a:t>
            </a:r>
            <a:r>
              <a:rPr lang="en-GB" sz="1600" i="1" dirty="0" smtClean="0"/>
              <a:t> Journal of the American Dietetic Association</a:t>
            </a:r>
            <a:r>
              <a:rPr lang="en-GB" sz="1600" dirty="0" smtClean="0"/>
              <a:t> 102(1): 91-93.</a:t>
            </a:r>
          </a:p>
          <a:p>
            <a:endParaRPr lang="en-GB" sz="1600" dirty="0" smtClean="0"/>
          </a:p>
          <a:p>
            <a:endParaRPr lang="en-GB" sz="1600" b="1" dirty="0"/>
          </a:p>
        </p:txBody>
      </p:sp>
      <p:pic>
        <p:nvPicPr>
          <p:cNvPr id="4" name="Picture 3" descr="Image result for healthy eating"/>
          <p:cNvPicPr/>
          <p:nvPr/>
        </p:nvPicPr>
        <p:blipFill>
          <a:blip r:embed="rId2" cstate="print"/>
          <a:srcRect/>
          <a:stretch>
            <a:fillRect/>
          </a:stretch>
        </p:blipFill>
        <p:spPr bwMode="auto">
          <a:xfrm>
            <a:off x="3131840" y="3717032"/>
            <a:ext cx="3024336" cy="2592288"/>
          </a:xfrm>
          <a:prstGeom prst="rect">
            <a:avLst/>
          </a:prstGeom>
          <a:noFill/>
          <a:ln w="9525">
            <a:noFill/>
            <a:miter lim="800000"/>
            <a:headEnd/>
            <a:tailEnd/>
          </a:ln>
        </p:spPr>
      </p:pic>
      <p:sp>
        <p:nvSpPr>
          <p:cNvPr id="5" name="Footer Placeholder 4"/>
          <p:cNvSpPr>
            <a:spLocks noGrp="1"/>
          </p:cNvSpPr>
          <p:nvPr>
            <p:ph type="ftr" sz="quarter" idx="16"/>
          </p:nvPr>
        </p:nvSpPr>
        <p:spPr/>
        <p:txBody>
          <a:bodyPr/>
          <a:lstStyle/>
          <a:p>
            <a:r>
              <a:rPr lang="en-GB" smtClean="0"/>
              <a:t>Paddy Madden</a:t>
            </a:r>
            <a:endParaRPr lang="en-GB"/>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ENVIRONMENTAL AWARENESS</a:t>
            </a:r>
            <a:endParaRPr lang="en-GB" dirty="0"/>
          </a:p>
        </p:txBody>
      </p:sp>
      <p:sp>
        <p:nvSpPr>
          <p:cNvPr id="3" name="Content Placeholder 2"/>
          <p:cNvSpPr>
            <a:spLocks noGrp="1"/>
          </p:cNvSpPr>
          <p:nvPr>
            <p:ph sz="quarter" idx="1"/>
          </p:nvPr>
        </p:nvSpPr>
        <p:spPr/>
        <p:txBody>
          <a:bodyPr>
            <a:normAutofit fontScale="92500" lnSpcReduction="10000"/>
          </a:bodyPr>
          <a:lstStyle/>
          <a:p>
            <a:r>
              <a:rPr lang="en-GB" dirty="0" smtClean="0"/>
              <a:t>They increase children’s awareness of the natural environment. Children can become “citizen scientists.”</a:t>
            </a:r>
          </a:p>
          <a:p>
            <a:r>
              <a:rPr lang="en-GB" sz="1600" dirty="0" smtClean="0">
                <a:latin typeface="Lucida Handwriting" pitchFamily="66" charset="0"/>
              </a:rPr>
              <a:t>A garden is an environment in miniature, and to be successful a gardener must work in sympathy with nature (Demas, 1979). Gardens ground children in growth and decay, predator–prey relations, pollination, carbon cycles, soil morphology, and microbial life: the simple and the complex simultaneously. Gardens are intensely local. Everything except possibly the purchased plants and seeds are part of the natural local environment. The clouds, rain, and sun, the seasonal cycle, the soil and its myriad organisms, the insects, arachnids, birds, reptiles, and mammals that visit the garden teach about place(</a:t>
            </a:r>
            <a:r>
              <a:rPr lang="en-GB" sz="1600" dirty="0" smtClean="0"/>
              <a:t>Blair, 2009,p.17).</a:t>
            </a:r>
          </a:p>
          <a:p>
            <a:r>
              <a:rPr lang="en-GB" sz="1600" dirty="0" smtClean="0"/>
              <a:t>Blair, D. (2009). The Child in the Garden: An Evaluative Review of the Benefits of School Gardening. </a:t>
            </a:r>
            <a:r>
              <a:rPr lang="en-GB" sz="1600" i="1" dirty="0" smtClean="0"/>
              <a:t>The Journal of Environmental Education. </a:t>
            </a:r>
            <a:r>
              <a:rPr lang="en-GB" sz="1600" dirty="0" smtClean="0"/>
              <a:t>40 (2) 15-38.</a:t>
            </a:r>
          </a:p>
          <a:p>
            <a:r>
              <a:rPr lang="en-GB" sz="1600" dirty="0" err="1" smtClean="0"/>
              <a:t>Arjen</a:t>
            </a:r>
            <a:r>
              <a:rPr lang="en-GB" sz="1600" dirty="0" smtClean="0"/>
              <a:t> E. J. </a:t>
            </a:r>
            <a:r>
              <a:rPr lang="en-GB" sz="1600" dirty="0" err="1" smtClean="0"/>
              <a:t>Wals</a:t>
            </a:r>
            <a:r>
              <a:rPr lang="en-GB" sz="1600" dirty="0" smtClean="0"/>
              <a:t> , Brody, M. , Dillon, J , Stevenson, R.B. Convergence Between Science and Environmental Education (2014)</a:t>
            </a:r>
            <a:r>
              <a:rPr lang="en-GB" sz="1600" i="1" dirty="0" smtClean="0"/>
              <a:t>. Science, </a:t>
            </a:r>
            <a:r>
              <a:rPr lang="en-GB" sz="1600" dirty="0" smtClean="0"/>
              <a:t>344( 9) </a:t>
            </a:r>
            <a:endParaRPr lang="en-GB" sz="1600" i="1" dirty="0" smtClean="0"/>
          </a:p>
          <a:p>
            <a:endParaRPr lang="en-GB" dirty="0" smtClean="0"/>
          </a:p>
          <a:p>
            <a:pPr>
              <a:buNone/>
            </a:pPr>
            <a:endParaRPr lang="en-GB" dirty="0" smtClean="0"/>
          </a:p>
          <a:p>
            <a:endParaRPr lang="en-GB" sz="1600" b="1" dirty="0" smtClean="0"/>
          </a:p>
          <a:p>
            <a:endParaRPr lang="en-GB" dirty="0"/>
          </a:p>
        </p:txBody>
      </p:sp>
      <p:sp>
        <p:nvSpPr>
          <p:cNvPr id="4" name="Footer Placeholder 3"/>
          <p:cNvSpPr>
            <a:spLocks noGrp="1"/>
          </p:cNvSpPr>
          <p:nvPr>
            <p:ph type="ftr" sz="quarter" idx="16"/>
          </p:nvPr>
        </p:nvSpPr>
        <p:spPr/>
        <p:txBody>
          <a:bodyPr/>
          <a:lstStyle/>
          <a:p>
            <a:r>
              <a:rPr lang="en-GB" smtClean="0"/>
              <a:t>Paddy Madden</a:t>
            </a:r>
            <a:endParaRPr lang="en-GB"/>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CARING LEADS TO LOVE</a:t>
            </a:r>
            <a:endParaRPr lang="en-GB" dirty="0"/>
          </a:p>
        </p:txBody>
      </p:sp>
      <p:sp>
        <p:nvSpPr>
          <p:cNvPr id="3" name="Content Placeholder 2"/>
          <p:cNvSpPr>
            <a:spLocks noGrp="1"/>
          </p:cNvSpPr>
          <p:nvPr>
            <p:ph sz="quarter" idx="1"/>
          </p:nvPr>
        </p:nvSpPr>
        <p:spPr/>
        <p:txBody>
          <a:bodyPr/>
          <a:lstStyle/>
          <a:p>
            <a:r>
              <a:rPr lang="en-GB" dirty="0" smtClean="0"/>
              <a:t>In contrast to means-end reasoning, environmental responsibility emerges from </a:t>
            </a:r>
            <a:r>
              <a:rPr lang="en-GB" b="1" dirty="0" smtClean="0"/>
              <a:t>caring </a:t>
            </a:r>
            <a:r>
              <a:rPr lang="en-GB" dirty="0" smtClean="0"/>
              <a:t>involvements in gardening, farming, animal care, cooking, building and nature conservation. Within these activities children are likely to experience the interactions with their natural environment in a direct, bodily and sensory way. </a:t>
            </a:r>
            <a:r>
              <a:rPr lang="en-GB" dirty="0" err="1" smtClean="0"/>
              <a:t>Postma</a:t>
            </a:r>
            <a:r>
              <a:rPr lang="en-GB" dirty="0" smtClean="0"/>
              <a:t> &amp; </a:t>
            </a:r>
            <a:r>
              <a:rPr lang="en-GB" dirty="0" err="1" smtClean="0"/>
              <a:t>Smeyers</a:t>
            </a:r>
            <a:r>
              <a:rPr lang="en-GB" dirty="0" smtClean="0"/>
              <a:t>(2012)</a:t>
            </a:r>
            <a:endParaRPr lang="en-GB" dirty="0"/>
          </a:p>
        </p:txBody>
      </p:sp>
      <p:sp>
        <p:nvSpPr>
          <p:cNvPr id="4" name="Footer Placeholder 3"/>
          <p:cNvSpPr>
            <a:spLocks noGrp="1"/>
          </p:cNvSpPr>
          <p:nvPr>
            <p:ph type="ftr" sz="quarter" idx="16"/>
          </p:nvPr>
        </p:nvSpPr>
        <p:spPr/>
        <p:txBody>
          <a:bodyPr/>
          <a:lstStyle/>
          <a:p>
            <a:r>
              <a:rPr lang="en-GB" smtClean="0"/>
              <a:t>Paddy Madden</a:t>
            </a:r>
            <a:endParaRPr lang="en-GB"/>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INTERDEPENDENCE IN THE GARDEN</a:t>
            </a:r>
            <a:endParaRPr lang="en-GB" dirty="0"/>
          </a:p>
        </p:txBody>
      </p:sp>
      <p:pic>
        <p:nvPicPr>
          <p:cNvPr id="4" name="Content Placeholder 3" descr="Image result for biodiversity"/>
          <p:cNvPicPr>
            <a:picLocks noGrp="1"/>
          </p:cNvPicPr>
          <p:nvPr>
            <p:ph sz="quarter" idx="1"/>
          </p:nvPr>
        </p:nvPicPr>
        <p:blipFill>
          <a:blip r:embed="rId2" cstate="print"/>
          <a:srcRect/>
          <a:stretch>
            <a:fillRect/>
          </a:stretch>
        </p:blipFill>
        <p:spPr bwMode="auto">
          <a:xfrm>
            <a:off x="1043608" y="1628800"/>
            <a:ext cx="6768752" cy="4896543"/>
          </a:xfrm>
          <a:prstGeom prst="rect">
            <a:avLst/>
          </a:prstGeom>
          <a:noFill/>
          <a:ln w="9525">
            <a:noFill/>
            <a:miter lim="800000"/>
            <a:headEnd/>
            <a:tailEnd/>
          </a:ln>
        </p:spPr>
      </p:pic>
      <p:sp>
        <p:nvSpPr>
          <p:cNvPr id="5" name="Footer Placeholder 4"/>
          <p:cNvSpPr>
            <a:spLocks noGrp="1"/>
          </p:cNvSpPr>
          <p:nvPr>
            <p:ph type="ftr" sz="quarter" idx="16"/>
          </p:nvPr>
        </p:nvSpPr>
        <p:spPr/>
        <p:txBody>
          <a:bodyPr/>
          <a:lstStyle/>
          <a:p>
            <a:r>
              <a:rPr lang="en-GB" smtClean="0"/>
              <a:t>Paddy Madden</a:t>
            </a:r>
            <a:endParaRPr lang="en-GB"/>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smtClean="0"/>
              <a:t>4 perspectives on nature on the same road-which is yours and which is best?</a:t>
            </a:r>
            <a:endParaRPr lang="en-GB" dirty="0"/>
          </a:p>
        </p:txBody>
      </p:sp>
      <p:pic>
        <p:nvPicPr>
          <p:cNvPr id="4" name="Content Placeholder 3" descr="P1050542.JPG"/>
          <p:cNvPicPr>
            <a:picLocks noGrp="1" noChangeAspect="1"/>
          </p:cNvPicPr>
          <p:nvPr>
            <p:ph sz="quarter" idx="1"/>
          </p:nvPr>
        </p:nvPicPr>
        <p:blipFill>
          <a:blip r:embed="rId2" cstate="print"/>
          <a:stretch>
            <a:fillRect/>
          </a:stretch>
        </p:blipFill>
        <p:spPr>
          <a:xfrm>
            <a:off x="395536" y="1340767"/>
            <a:ext cx="3630084" cy="2722563"/>
          </a:xfrm>
        </p:spPr>
      </p:pic>
      <p:pic>
        <p:nvPicPr>
          <p:cNvPr id="5" name="Picture 4" descr="P1050541.JPG"/>
          <p:cNvPicPr>
            <a:picLocks noChangeAspect="1"/>
          </p:cNvPicPr>
          <p:nvPr/>
        </p:nvPicPr>
        <p:blipFill>
          <a:blip r:embed="rId3" cstate="print"/>
          <a:stretch>
            <a:fillRect/>
          </a:stretch>
        </p:blipFill>
        <p:spPr>
          <a:xfrm>
            <a:off x="4355976" y="1340768"/>
            <a:ext cx="3491880" cy="2618910"/>
          </a:xfrm>
          <a:prstGeom prst="rect">
            <a:avLst/>
          </a:prstGeom>
        </p:spPr>
      </p:pic>
      <p:pic>
        <p:nvPicPr>
          <p:cNvPr id="6" name="Picture 5" descr="P1050540.JPG"/>
          <p:cNvPicPr>
            <a:picLocks noChangeAspect="1"/>
          </p:cNvPicPr>
          <p:nvPr/>
        </p:nvPicPr>
        <p:blipFill>
          <a:blip r:embed="rId4" cstate="print"/>
          <a:stretch>
            <a:fillRect/>
          </a:stretch>
        </p:blipFill>
        <p:spPr>
          <a:xfrm>
            <a:off x="467544" y="4077072"/>
            <a:ext cx="3600400" cy="2700300"/>
          </a:xfrm>
          <a:prstGeom prst="rect">
            <a:avLst/>
          </a:prstGeom>
        </p:spPr>
      </p:pic>
      <p:pic>
        <p:nvPicPr>
          <p:cNvPr id="7" name="Picture 6" descr="P1050539.JPG"/>
          <p:cNvPicPr>
            <a:picLocks noChangeAspect="1"/>
          </p:cNvPicPr>
          <p:nvPr/>
        </p:nvPicPr>
        <p:blipFill>
          <a:blip r:embed="rId5" cstate="print"/>
          <a:stretch>
            <a:fillRect/>
          </a:stretch>
        </p:blipFill>
        <p:spPr>
          <a:xfrm>
            <a:off x="4355976" y="4103694"/>
            <a:ext cx="3528392" cy="2646294"/>
          </a:xfrm>
          <a:prstGeom prst="rect">
            <a:avLst/>
          </a:prstGeom>
        </p:spPr>
      </p:pic>
      <p:sp>
        <p:nvSpPr>
          <p:cNvPr id="8" name="Footer Placeholder 7"/>
          <p:cNvSpPr>
            <a:spLocks noGrp="1"/>
          </p:cNvSpPr>
          <p:nvPr>
            <p:ph type="ftr" sz="quarter" idx="16"/>
          </p:nvPr>
        </p:nvSpPr>
        <p:spPr/>
        <p:txBody>
          <a:bodyPr/>
          <a:lstStyle/>
          <a:p>
            <a:r>
              <a:rPr lang="en-GB" smtClean="0"/>
              <a:t>Paddy Madden</a:t>
            </a:r>
            <a:endParaRPr lang="en-GB"/>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Which school garden has the most biodiversity?</a:t>
            </a:r>
            <a:endParaRPr lang="en-GB" dirty="0"/>
          </a:p>
        </p:txBody>
      </p:sp>
      <p:sp>
        <p:nvSpPr>
          <p:cNvPr id="4" name="Footer Placeholder 3"/>
          <p:cNvSpPr>
            <a:spLocks noGrp="1"/>
          </p:cNvSpPr>
          <p:nvPr>
            <p:ph type="ftr" sz="quarter" idx="16"/>
          </p:nvPr>
        </p:nvSpPr>
        <p:spPr/>
        <p:txBody>
          <a:bodyPr/>
          <a:lstStyle/>
          <a:p>
            <a:r>
              <a:rPr lang="en-GB" smtClean="0"/>
              <a:t>Paddy Madden</a:t>
            </a:r>
            <a:endParaRPr lang="en-GB"/>
          </a:p>
        </p:txBody>
      </p:sp>
      <p:pic>
        <p:nvPicPr>
          <p:cNvPr id="5" name="Content Placeholder 3" descr="School Garden in Scoil Treasa Naofa. I started this in 1984.JPG"/>
          <p:cNvPicPr>
            <a:picLocks noGrp="1" noChangeAspect="1"/>
          </p:cNvPicPr>
          <p:nvPr>
            <p:ph sz="quarter" idx="1"/>
          </p:nvPr>
        </p:nvPicPr>
        <p:blipFill>
          <a:blip r:embed="rId2" cstate="print"/>
          <a:stretch>
            <a:fillRect/>
          </a:stretch>
        </p:blipFill>
        <p:spPr>
          <a:xfrm>
            <a:off x="467543" y="1412776"/>
            <a:ext cx="3840427" cy="2880320"/>
          </a:xfrm>
        </p:spPr>
      </p:pic>
      <p:pic>
        <p:nvPicPr>
          <p:cNvPr id="6" name="Picture 2" descr="P1011671"/>
          <p:cNvPicPr>
            <a:picLocks noChangeAspect="1" noChangeArrowheads="1"/>
          </p:cNvPicPr>
          <p:nvPr/>
        </p:nvPicPr>
        <p:blipFill>
          <a:blip r:embed="rId3" cstate="print"/>
          <a:srcRect/>
          <a:stretch>
            <a:fillRect/>
          </a:stretch>
        </p:blipFill>
        <p:spPr bwMode="auto">
          <a:xfrm>
            <a:off x="4572000" y="1340768"/>
            <a:ext cx="3888432" cy="2916324"/>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GENERAL</a:t>
            </a:r>
            <a:endParaRPr lang="en-GB" dirty="0"/>
          </a:p>
        </p:txBody>
      </p:sp>
      <p:sp>
        <p:nvSpPr>
          <p:cNvPr id="3" name="Content Placeholder 2"/>
          <p:cNvSpPr>
            <a:spLocks noGrp="1"/>
          </p:cNvSpPr>
          <p:nvPr>
            <p:ph sz="quarter" idx="1"/>
          </p:nvPr>
        </p:nvSpPr>
        <p:spPr/>
        <p:txBody>
          <a:bodyPr>
            <a:normAutofit/>
          </a:bodyPr>
          <a:lstStyle/>
          <a:p>
            <a:r>
              <a:rPr lang="en-GB" sz="1600" i="1" dirty="0" smtClean="0">
                <a:latin typeface="Lucida Handwriting" pitchFamily="66" charset="0"/>
              </a:rPr>
              <a:t>The research …….illustrates how teaching and learning in the school garden can make a valuable contribution to children’s </a:t>
            </a:r>
            <a:r>
              <a:rPr lang="en-GB" sz="1600" b="1" i="1" dirty="0" smtClean="0">
                <a:latin typeface="Lucida Handwriting" pitchFamily="66" charset="0"/>
              </a:rPr>
              <a:t>social, academic and emotional development</a:t>
            </a:r>
            <a:r>
              <a:rPr lang="en-GB" sz="1600" i="1" dirty="0" smtClean="0">
                <a:latin typeface="Lucida Handwriting" pitchFamily="66" charset="0"/>
              </a:rPr>
              <a:t>, and how the sheer pleasure of creating a garden can have a </a:t>
            </a:r>
            <a:r>
              <a:rPr lang="en-GB" sz="1600" b="1" i="1" dirty="0" smtClean="0">
                <a:latin typeface="Lucida Handwriting" pitchFamily="66" charset="0"/>
              </a:rPr>
              <a:t>ripple effect throughout the school</a:t>
            </a:r>
            <a:r>
              <a:rPr lang="en-GB" sz="1600" i="1" dirty="0" smtClean="0">
                <a:latin typeface="Lucida Handwriting" pitchFamily="66" charset="0"/>
              </a:rPr>
              <a:t>, as others enjoy the beauty and/or the produce that result from this effort. The research also shows how using the school garden as an arena for learning is </a:t>
            </a:r>
            <a:r>
              <a:rPr lang="en-GB" sz="1600" b="1" i="1" dirty="0" smtClean="0">
                <a:latin typeface="Lucida Handwriting" pitchFamily="66" charset="0"/>
              </a:rPr>
              <a:t>hampered by national policy </a:t>
            </a:r>
            <a:r>
              <a:rPr lang="en-GB" sz="1600" i="1" dirty="0" smtClean="0">
                <a:latin typeface="Lucida Handwriting" pitchFamily="66" charset="0"/>
              </a:rPr>
              <a:t>that, on the one hand, recommends learning outside as an experience that deepens and enriches learning inside the classroom (</a:t>
            </a:r>
            <a:r>
              <a:rPr lang="en-GB" sz="1600" i="1" dirty="0" err="1" smtClean="0">
                <a:latin typeface="Lucida Handwriting" pitchFamily="66" charset="0"/>
              </a:rPr>
              <a:t>DfES</a:t>
            </a:r>
            <a:r>
              <a:rPr lang="en-GB" sz="1600" i="1" dirty="0" smtClean="0">
                <a:latin typeface="Lucida Handwriting" pitchFamily="66" charset="0"/>
              </a:rPr>
              <a:t> 2006; </a:t>
            </a:r>
            <a:r>
              <a:rPr lang="en-GB" sz="1600" i="1" dirty="0" err="1" smtClean="0">
                <a:latin typeface="Lucida Handwriting" pitchFamily="66" charset="0"/>
              </a:rPr>
              <a:t>Ofsted</a:t>
            </a:r>
            <a:r>
              <a:rPr lang="en-GB" sz="1600" i="1" dirty="0" smtClean="0">
                <a:latin typeface="Lucida Handwriting" pitchFamily="66" charset="0"/>
              </a:rPr>
              <a:t> 2008) but, on the other, fails to promote an environment in which teachers can have the freedom and confidence to experiment with different approaches without fear of external recrimination. </a:t>
            </a:r>
            <a:r>
              <a:rPr lang="en-GB" sz="1600" i="1" dirty="0" smtClean="0"/>
              <a:t>(</a:t>
            </a:r>
            <a:r>
              <a:rPr lang="en-GB" sz="1600" i="1" dirty="0" err="1" smtClean="0"/>
              <a:t>Passey</a:t>
            </a:r>
            <a:r>
              <a:rPr lang="en-GB" sz="1600" i="1" dirty="0" smtClean="0"/>
              <a:t>, R. (2014), p.26)</a:t>
            </a:r>
            <a:endParaRPr lang="en-GB" sz="1600" i="1" dirty="0">
              <a:latin typeface="Lucida Handwriting" pitchFamily="66" charset="0"/>
            </a:endParaRPr>
          </a:p>
        </p:txBody>
      </p:sp>
      <p:sp>
        <p:nvSpPr>
          <p:cNvPr id="4" name="Footer Placeholder 3"/>
          <p:cNvSpPr>
            <a:spLocks noGrp="1"/>
          </p:cNvSpPr>
          <p:nvPr>
            <p:ph type="ftr" sz="quarter" idx="16"/>
          </p:nvPr>
        </p:nvSpPr>
        <p:spPr/>
        <p:txBody>
          <a:bodyPr/>
          <a:lstStyle/>
          <a:p>
            <a:r>
              <a:rPr lang="en-GB" smtClean="0"/>
              <a:t>Paddy Madden</a:t>
            </a:r>
            <a:endParaRPr lang="en-GB"/>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ADHD</a:t>
            </a:r>
            <a:endParaRPr lang="en-GB" dirty="0"/>
          </a:p>
        </p:txBody>
      </p:sp>
      <p:sp>
        <p:nvSpPr>
          <p:cNvPr id="3" name="Content Placeholder 2"/>
          <p:cNvSpPr>
            <a:spLocks noGrp="1"/>
          </p:cNvSpPr>
          <p:nvPr>
            <p:ph sz="quarter" idx="1"/>
          </p:nvPr>
        </p:nvSpPr>
        <p:spPr/>
        <p:txBody>
          <a:bodyPr>
            <a:normAutofit/>
          </a:bodyPr>
          <a:lstStyle/>
          <a:p>
            <a:r>
              <a:rPr lang="en-GB" sz="1600" i="1" dirty="0" smtClean="0">
                <a:latin typeface="Lucida Handwriting" pitchFamily="66" charset="0"/>
              </a:rPr>
              <a:t>There is now a substantial body of research evidence that supports the idea that </a:t>
            </a:r>
            <a:r>
              <a:rPr lang="en-GB" sz="1600" b="1" i="1" dirty="0" smtClean="0">
                <a:latin typeface="Lucida Handwriting" pitchFamily="66" charset="0"/>
              </a:rPr>
              <a:t>children’s behaviour generally  as well as behavioural disorders, such as Attention  Deficit Hyperactivity  Disorder (ADHD), are improved </a:t>
            </a:r>
            <a:r>
              <a:rPr lang="en-GB" sz="1600" i="1" dirty="0" smtClean="0">
                <a:latin typeface="Lucida Handwriting" pitchFamily="66" charset="0"/>
              </a:rPr>
              <a:t>when children are involved in activities outdoors. There is a 30 per cent improvement in the </a:t>
            </a:r>
            <a:r>
              <a:rPr lang="en-GB" sz="1600" i="1" dirty="0" err="1" smtClean="0">
                <a:latin typeface="Lucida Handwriting" pitchFamily="66" charset="0"/>
              </a:rPr>
              <a:t>symptons</a:t>
            </a:r>
            <a:r>
              <a:rPr lang="en-GB" sz="1600" i="1" dirty="0" smtClean="0">
                <a:latin typeface="Lucida Handwriting" pitchFamily="66" charset="0"/>
              </a:rPr>
              <a:t> of ADHD  if these activities are in a green space, rather than in an urban site or playground. </a:t>
            </a:r>
            <a:r>
              <a:rPr lang="en-GB" sz="1600" i="1" dirty="0" smtClean="0"/>
              <a:t>(Cutting, R. and Kelly, O. 2015, pp. 140,141)</a:t>
            </a:r>
          </a:p>
          <a:p>
            <a:r>
              <a:rPr lang="en-GB" sz="1600" dirty="0" smtClean="0"/>
              <a:t>Cutting, R. and Kelly, O. (2015). </a:t>
            </a:r>
            <a:r>
              <a:rPr lang="en-GB" sz="1600" i="1" dirty="0" smtClean="0"/>
              <a:t>Creative Teaching in Primary Science. </a:t>
            </a:r>
            <a:r>
              <a:rPr lang="en-GB" sz="1600" dirty="0" smtClean="0"/>
              <a:t>London: Sage Publications.</a:t>
            </a:r>
          </a:p>
          <a:p>
            <a:endParaRPr lang="en-GB" sz="1600" i="1" dirty="0">
              <a:latin typeface="Lucida Handwriting" pitchFamily="66" charset="0"/>
            </a:endParaRPr>
          </a:p>
        </p:txBody>
      </p:sp>
      <p:sp>
        <p:nvSpPr>
          <p:cNvPr id="4" name="Footer Placeholder 3"/>
          <p:cNvSpPr>
            <a:spLocks noGrp="1"/>
          </p:cNvSpPr>
          <p:nvPr>
            <p:ph type="ftr" sz="quarter" idx="16"/>
          </p:nvPr>
        </p:nvSpPr>
        <p:spPr/>
        <p:txBody>
          <a:bodyPr/>
          <a:lstStyle/>
          <a:p>
            <a:r>
              <a:rPr lang="en-GB" smtClean="0"/>
              <a:t>Paddy Madden</a:t>
            </a:r>
            <a:endParaRPr lang="en-GB"/>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COMMUNITY CONNECTIVITY and COHESION</a:t>
            </a:r>
            <a:endParaRPr lang="en-GB" dirty="0"/>
          </a:p>
        </p:txBody>
      </p:sp>
      <p:sp>
        <p:nvSpPr>
          <p:cNvPr id="3" name="Content Placeholder 2"/>
          <p:cNvSpPr>
            <a:spLocks noGrp="1"/>
          </p:cNvSpPr>
          <p:nvPr>
            <p:ph sz="quarter" idx="1"/>
          </p:nvPr>
        </p:nvSpPr>
        <p:spPr/>
        <p:txBody>
          <a:bodyPr/>
          <a:lstStyle/>
          <a:p>
            <a:r>
              <a:rPr lang="en-GB" dirty="0" smtClean="0"/>
              <a:t>They help to develop a sense of community: pensioners; sales; tidy towns; parents</a:t>
            </a:r>
          </a:p>
          <a:p>
            <a:r>
              <a:rPr lang="en-GB" sz="1600" dirty="0" smtClean="0"/>
              <a:t>Passy, M, Morris, M, and Reed, F. (2010). Impact of school gardening on learning: Final report submitted to the Royal Horticultural Society.</a:t>
            </a:r>
          </a:p>
          <a:p>
            <a:r>
              <a:rPr lang="en-GB" sz="1600" dirty="0" smtClean="0"/>
              <a:t>Robinson, C. W., and </a:t>
            </a:r>
            <a:r>
              <a:rPr lang="en-GB" sz="1600" dirty="0" err="1" smtClean="0"/>
              <a:t>Zajicek</a:t>
            </a:r>
            <a:r>
              <a:rPr lang="en-GB" sz="1600" dirty="0" smtClean="0"/>
              <a:t>, J.M. (2005). Growing minds: the effects of a one year school garden program on six constructs of life skills of elementary school children. </a:t>
            </a:r>
            <a:r>
              <a:rPr lang="en-GB" sz="1600" i="1" dirty="0" err="1" smtClean="0"/>
              <a:t>HortTechnology</a:t>
            </a:r>
            <a:r>
              <a:rPr lang="en-GB" sz="1600" i="1" dirty="0" smtClean="0"/>
              <a:t> </a:t>
            </a:r>
            <a:r>
              <a:rPr lang="en-GB" sz="1600" dirty="0" smtClean="0"/>
              <a:t>15(3) 453-457.</a:t>
            </a:r>
          </a:p>
          <a:p>
            <a:pPr indent="0">
              <a:buNone/>
            </a:pPr>
            <a:r>
              <a:rPr lang="en-GB" dirty="0" smtClean="0"/>
              <a:t> </a:t>
            </a:r>
            <a:endParaRPr lang="en-GB" sz="1600" b="1" dirty="0" smtClean="0"/>
          </a:p>
          <a:p>
            <a:endParaRPr lang="en-GB" sz="1600" b="1" dirty="0" smtClean="0"/>
          </a:p>
          <a:p>
            <a:pPr>
              <a:buNone/>
            </a:pPr>
            <a:endParaRPr lang="en-GB" sz="1600" dirty="0" smtClean="0"/>
          </a:p>
        </p:txBody>
      </p:sp>
      <p:pic>
        <p:nvPicPr>
          <p:cNvPr id="4" name="Picture 3" descr="Image result for community garden"/>
          <p:cNvPicPr/>
          <p:nvPr/>
        </p:nvPicPr>
        <p:blipFill>
          <a:blip r:embed="rId2" cstate="print"/>
          <a:srcRect/>
          <a:stretch>
            <a:fillRect/>
          </a:stretch>
        </p:blipFill>
        <p:spPr bwMode="auto">
          <a:xfrm>
            <a:off x="2915816" y="3933056"/>
            <a:ext cx="3024336" cy="2558405"/>
          </a:xfrm>
          <a:prstGeom prst="rect">
            <a:avLst/>
          </a:prstGeom>
          <a:noFill/>
          <a:ln w="9525">
            <a:noFill/>
            <a:miter lim="800000"/>
            <a:headEnd/>
            <a:tailEnd/>
          </a:ln>
        </p:spPr>
      </p:pic>
      <p:sp>
        <p:nvSpPr>
          <p:cNvPr id="5" name="Footer Placeholder 4"/>
          <p:cNvSpPr>
            <a:spLocks noGrp="1"/>
          </p:cNvSpPr>
          <p:nvPr>
            <p:ph type="ftr" sz="quarter" idx="16"/>
          </p:nvPr>
        </p:nvSpPr>
        <p:spPr/>
        <p:txBody>
          <a:bodyPr/>
          <a:lstStyle/>
          <a:p>
            <a:r>
              <a:rPr lang="en-GB" smtClean="0"/>
              <a:t>Paddy Madden</a:t>
            </a:r>
            <a:endParaRPr lang="en-GB"/>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OUTDOOR CLASSROOM</a:t>
            </a:r>
            <a:endParaRPr lang="en-GB" dirty="0"/>
          </a:p>
        </p:txBody>
      </p:sp>
      <p:sp>
        <p:nvSpPr>
          <p:cNvPr id="3" name="Content Placeholder 2"/>
          <p:cNvSpPr>
            <a:spLocks noGrp="1"/>
          </p:cNvSpPr>
          <p:nvPr>
            <p:ph sz="quarter" idx="1"/>
          </p:nvPr>
        </p:nvSpPr>
        <p:spPr/>
        <p:txBody>
          <a:bodyPr/>
          <a:lstStyle/>
          <a:p>
            <a:r>
              <a:rPr lang="en-GB" i="1" dirty="0" smtClean="0"/>
              <a:t>I really like it because you don’t have to, like, sit in class all the time and you’re doing stuff that you enjoy. ... it makes you feel refreshed and stuff, so you actually want to come back to school on Monday for another Friday. (</a:t>
            </a:r>
            <a:r>
              <a:rPr lang="en-GB" i="1" dirty="0" err="1" smtClean="0"/>
              <a:t>Passey</a:t>
            </a:r>
            <a:r>
              <a:rPr lang="en-GB" i="1" dirty="0" smtClean="0"/>
              <a:t>, R. et al, 2010, p.39.)</a:t>
            </a:r>
            <a:endParaRPr lang="en-GB" dirty="0"/>
          </a:p>
        </p:txBody>
      </p:sp>
      <p:sp>
        <p:nvSpPr>
          <p:cNvPr id="4" name="Footer Placeholder 3"/>
          <p:cNvSpPr>
            <a:spLocks noGrp="1"/>
          </p:cNvSpPr>
          <p:nvPr>
            <p:ph type="ftr" sz="quarter" idx="16"/>
          </p:nvPr>
        </p:nvSpPr>
        <p:spPr/>
        <p:txBody>
          <a:bodyPr/>
          <a:lstStyle/>
          <a:p>
            <a:r>
              <a:rPr lang="en-GB" smtClean="0"/>
              <a:t>Paddy Madden</a:t>
            </a:r>
            <a:endParaRPr lang="en-GB"/>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PRINCIPALS AND TEACHERS</a:t>
            </a:r>
            <a:endParaRPr lang="en-GB" dirty="0"/>
          </a:p>
        </p:txBody>
      </p:sp>
      <p:sp>
        <p:nvSpPr>
          <p:cNvPr id="3" name="Content Placeholder 2"/>
          <p:cNvSpPr>
            <a:spLocks noGrp="1"/>
          </p:cNvSpPr>
          <p:nvPr>
            <p:ph sz="quarter" idx="1"/>
          </p:nvPr>
        </p:nvSpPr>
        <p:spPr/>
        <p:txBody>
          <a:bodyPr/>
          <a:lstStyle/>
          <a:p>
            <a:r>
              <a:rPr lang="en-GB" i="1" dirty="0" smtClean="0">
                <a:latin typeface="Lucida Handwriting" pitchFamily="66" charset="0"/>
              </a:rPr>
              <a:t>The teacher and </a:t>
            </a:r>
            <a:r>
              <a:rPr lang="en-GB" b="1" i="1" dirty="0" smtClean="0">
                <a:latin typeface="Lucida Handwriting" pitchFamily="66" charset="0"/>
              </a:rPr>
              <a:t>principal </a:t>
            </a:r>
            <a:r>
              <a:rPr lang="en-GB" i="1" dirty="0" smtClean="0">
                <a:latin typeface="Lucida Handwriting" pitchFamily="66" charset="0"/>
              </a:rPr>
              <a:t>are major variables in school-garden success. In particular, more needs to be known about the principal’s effect. Major teacher issues are lack of personal interest and limited capabilities, knowledge, and time. </a:t>
            </a:r>
            <a:r>
              <a:rPr lang="en-GB" i="1" dirty="0" smtClean="0"/>
              <a:t>(</a:t>
            </a:r>
            <a:r>
              <a:rPr lang="en-GB" dirty="0" smtClean="0"/>
              <a:t>Blair, 2009,p.35)</a:t>
            </a:r>
            <a:endParaRPr lang="en-GB" dirty="0">
              <a:latin typeface="Lucida Handwriting" pitchFamily="66" charset="0"/>
            </a:endParaRPr>
          </a:p>
        </p:txBody>
      </p:sp>
      <p:sp>
        <p:nvSpPr>
          <p:cNvPr id="4" name="Footer Placeholder 3"/>
          <p:cNvSpPr>
            <a:spLocks noGrp="1"/>
          </p:cNvSpPr>
          <p:nvPr>
            <p:ph type="ftr" sz="quarter" idx="16"/>
          </p:nvPr>
        </p:nvSpPr>
        <p:spPr/>
        <p:txBody>
          <a:bodyPr/>
          <a:lstStyle/>
          <a:p>
            <a:r>
              <a:rPr lang="en-GB" smtClean="0"/>
              <a:t>Paddy Madden</a:t>
            </a:r>
            <a:endParaRPr lang="en-GB"/>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ADVICE </a:t>
            </a:r>
            <a:r>
              <a:rPr lang="en-GB" smtClean="0"/>
              <a:t>OF COMENIUS 1632!</a:t>
            </a:r>
            <a:endParaRPr lang="en-GB" dirty="0"/>
          </a:p>
        </p:txBody>
      </p:sp>
      <p:sp>
        <p:nvSpPr>
          <p:cNvPr id="4" name="Footer Placeholder 3"/>
          <p:cNvSpPr>
            <a:spLocks noGrp="1"/>
          </p:cNvSpPr>
          <p:nvPr>
            <p:ph type="ftr" sz="quarter" idx="16"/>
          </p:nvPr>
        </p:nvSpPr>
        <p:spPr/>
        <p:txBody>
          <a:bodyPr/>
          <a:lstStyle/>
          <a:p>
            <a:r>
              <a:rPr lang="en-GB" smtClean="0"/>
              <a:t>Paddy Madden</a:t>
            </a:r>
            <a:endParaRPr lang="en-GB"/>
          </a:p>
        </p:txBody>
      </p:sp>
      <p:pic>
        <p:nvPicPr>
          <p:cNvPr id="5" name="Content Placeholder 3" descr="P6260330.JPG"/>
          <p:cNvPicPr>
            <a:picLocks noGrp="1" noChangeAspect="1"/>
          </p:cNvPicPr>
          <p:nvPr>
            <p:ph sz="quarter" idx="1"/>
          </p:nvPr>
        </p:nvPicPr>
        <p:blipFill>
          <a:blip r:embed="rId2" cstate="print"/>
          <a:stretch>
            <a:fillRect/>
          </a:stretch>
        </p:blipFill>
        <p:spPr>
          <a:xfrm>
            <a:off x="2123729" y="1600201"/>
            <a:ext cx="3816424" cy="5087274"/>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REFERENCES</a:t>
            </a:r>
            <a:endParaRPr lang="en-GB" dirty="0"/>
          </a:p>
        </p:txBody>
      </p:sp>
      <p:sp>
        <p:nvSpPr>
          <p:cNvPr id="3" name="Content Placeholder 2"/>
          <p:cNvSpPr>
            <a:spLocks noGrp="1"/>
          </p:cNvSpPr>
          <p:nvPr>
            <p:ph sz="quarter" idx="1"/>
          </p:nvPr>
        </p:nvSpPr>
        <p:spPr>
          <a:xfrm>
            <a:off x="457200" y="1268760"/>
            <a:ext cx="7467600" cy="5205192"/>
          </a:xfrm>
        </p:spPr>
        <p:txBody>
          <a:bodyPr>
            <a:normAutofit fontScale="70000" lnSpcReduction="20000"/>
          </a:bodyPr>
          <a:lstStyle/>
          <a:p>
            <a:endParaRPr lang="en-GB" sz="1600" dirty="0" smtClean="0"/>
          </a:p>
          <a:p>
            <a:r>
              <a:rPr lang="en-GB" sz="1600" dirty="0" err="1" smtClean="0"/>
              <a:t>Arjen</a:t>
            </a:r>
            <a:r>
              <a:rPr lang="en-GB" sz="1600" dirty="0" smtClean="0"/>
              <a:t> E. J. </a:t>
            </a:r>
            <a:r>
              <a:rPr lang="en-GB" sz="1600" dirty="0" err="1" smtClean="0"/>
              <a:t>Wals</a:t>
            </a:r>
            <a:r>
              <a:rPr lang="en-GB" sz="1600" dirty="0" smtClean="0"/>
              <a:t> , Brody, M. , Dillon, J , Stevenson, R.B. Convergence Between Science and Environmental Education (2014)</a:t>
            </a:r>
            <a:r>
              <a:rPr lang="en-GB" sz="1600" i="1" dirty="0" smtClean="0"/>
              <a:t>. Science, </a:t>
            </a:r>
            <a:r>
              <a:rPr lang="en-GB" sz="1600" dirty="0" smtClean="0"/>
              <a:t>344( 9) </a:t>
            </a:r>
          </a:p>
          <a:p>
            <a:endParaRPr lang="en-GB" sz="1600" dirty="0" smtClean="0"/>
          </a:p>
          <a:p>
            <a:r>
              <a:rPr lang="en-GB" sz="1600" dirty="0" smtClean="0"/>
              <a:t>Blair, D. (2009). The Child in the Garden: An Evaluative Review of the Benefits of School Gardening. </a:t>
            </a:r>
            <a:r>
              <a:rPr lang="en-GB" sz="1600" i="1" dirty="0" smtClean="0"/>
              <a:t>The Journal of Environmental Education. </a:t>
            </a:r>
            <a:r>
              <a:rPr lang="en-GB" sz="1600" dirty="0" smtClean="0"/>
              <a:t>40 (2) 15-38.</a:t>
            </a:r>
          </a:p>
          <a:p>
            <a:endParaRPr lang="en-GB" sz="1600" dirty="0" smtClean="0"/>
          </a:p>
          <a:p>
            <a:r>
              <a:rPr lang="en-GB" sz="1600" dirty="0" smtClean="0"/>
              <a:t>Cutting, R. and Kelly, O. (2015). </a:t>
            </a:r>
            <a:r>
              <a:rPr lang="en-GB" sz="1600" i="1" dirty="0" smtClean="0"/>
              <a:t>Creative Teaching in Primary Science. </a:t>
            </a:r>
            <a:r>
              <a:rPr lang="en-GB" sz="1600" dirty="0" smtClean="0"/>
              <a:t>London: Sage Publications.</a:t>
            </a:r>
          </a:p>
          <a:p>
            <a:endParaRPr lang="en-GB" sz="1600" dirty="0" smtClean="0"/>
          </a:p>
          <a:p>
            <a:r>
              <a:rPr lang="en-GB" sz="1600" dirty="0" err="1" smtClean="0"/>
              <a:t>DeMarco</a:t>
            </a:r>
            <a:r>
              <a:rPr lang="en-GB" sz="1600" dirty="0" smtClean="0"/>
              <a:t>, L., P. D. </a:t>
            </a:r>
            <a:r>
              <a:rPr lang="en-GB" sz="1600" dirty="0" err="1" smtClean="0"/>
              <a:t>Relf</a:t>
            </a:r>
            <a:r>
              <a:rPr lang="en-GB" sz="1600" dirty="0" smtClean="0"/>
              <a:t>, and A. McDaniel. 1999. Integrating gardening into the elementary school curriculum. </a:t>
            </a:r>
            <a:r>
              <a:rPr lang="en-GB" sz="1600" i="1" dirty="0" err="1" smtClean="0"/>
              <a:t>HortTechnology</a:t>
            </a:r>
            <a:r>
              <a:rPr lang="en-GB" sz="1600" dirty="0" smtClean="0"/>
              <a:t> 9(2):276-281</a:t>
            </a:r>
            <a:r>
              <a:rPr lang="en-GB" sz="1400" dirty="0" smtClean="0"/>
              <a:t>.</a:t>
            </a:r>
          </a:p>
          <a:p>
            <a:endParaRPr lang="en-GB" sz="1600" dirty="0" smtClean="0"/>
          </a:p>
          <a:p>
            <a:r>
              <a:rPr lang="en-GB" sz="1600" dirty="0" err="1" smtClean="0"/>
              <a:t>Klemmer</a:t>
            </a:r>
            <a:r>
              <a:rPr lang="en-GB" sz="1600" dirty="0" smtClean="0"/>
              <a:t>, C. D., T. M. </a:t>
            </a:r>
            <a:r>
              <a:rPr lang="en-GB" sz="1600" dirty="0" err="1" smtClean="0"/>
              <a:t>Waliczek</a:t>
            </a:r>
            <a:r>
              <a:rPr lang="en-GB" sz="1600" dirty="0" smtClean="0"/>
              <a:t>, and J. M. </a:t>
            </a:r>
            <a:r>
              <a:rPr lang="en-GB" sz="1600" dirty="0" err="1" smtClean="0"/>
              <a:t>Zajicek</a:t>
            </a:r>
            <a:r>
              <a:rPr lang="en-GB" sz="1600" dirty="0" smtClean="0"/>
              <a:t>. 2005. Growing minds: The effect of a school gardening program on the science achievement of elementary students. HortTechnology15(3):448-452</a:t>
            </a:r>
          </a:p>
          <a:p>
            <a:endParaRPr lang="en-GB" sz="1600" dirty="0" smtClean="0"/>
          </a:p>
          <a:p>
            <a:r>
              <a:rPr lang="en-GB" sz="1600" dirty="0" smtClean="0"/>
              <a:t>Passy , R. (2014) School gardens: teaching and learning outside the front door. </a:t>
            </a:r>
            <a:r>
              <a:rPr lang="en-GB" sz="1600" i="1" dirty="0" smtClean="0"/>
              <a:t>Education 3-13: International Journal of Primary, Elementary and Early Years Education</a:t>
            </a:r>
            <a:r>
              <a:rPr lang="en-GB" sz="1600" dirty="0" smtClean="0"/>
              <a:t>, 42 (1), 23-38, DOI: 10.1080/03004279.2011.636371</a:t>
            </a:r>
          </a:p>
          <a:p>
            <a:r>
              <a:rPr lang="en-GB" sz="1600" dirty="0" smtClean="0"/>
              <a:t>Passy, M, Morris, M, and Reed, F. (2010). Impact of school gardening on learning: Final report submitted to the Royal Horticultural Society.</a:t>
            </a:r>
          </a:p>
          <a:p>
            <a:endParaRPr lang="en-GB" sz="1600" dirty="0" smtClean="0"/>
          </a:p>
          <a:p>
            <a:r>
              <a:rPr lang="en-GB" sz="1600" dirty="0" smtClean="0"/>
              <a:t>Robinson, C. W., and </a:t>
            </a:r>
            <a:r>
              <a:rPr lang="en-GB" sz="1600" dirty="0" err="1" smtClean="0"/>
              <a:t>Zajicek</a:t>
            </a:r>
            <a:r>
              <a:rPr lang="en-GB" sz="1600" dirty="0" smtClean="0"/>
              <a:t>, J.M. (2005). Growing minds: the effects of a one year school garden program on six constructs of life skills of elementary school children. </a:t>
            </a:r>
            <a:r>
              <a:rPr lang="en-GB" sz="1600" i="1" dirty="0" err="1" smtClean="0"/>
              <a:t>HortTechnology</a:t>
            </a:r>
            <a:r>
              <a:rPr lang="en-GB" sz="1600" i="1" dirty="0" smtClean="0"/>
              <a:t> </a:t>
            </a:r>
            <a:r>
              <a:rPr lang="en-GB" sz="1600" dirty="0" smtClean="0"/>
              <a:t>15(3) 453-457.</a:t>
            </a:r>
          </a:p>
          <a:p>
            <a:r>
              <a:rPr lang="en-GB" sz="1600" dirty="0" err="1" smtClean="0"/>
              <a:t>Postma</a:t>
            </a:r>
            <a:r>
              <a:rPr lang="en-GB" sz="1600" dirty="0" smtClean="0"/>
              <a:t>, D. &amp; </a:t>
            </a:r>
            <a:r>
              <a:rPr lang="en-GB" sz="1600" dirty="0" err="1" smtClean="0"/>
              <a:t>Smeyers</a:t>
            </a:r>
            <a:r>
              <a:rPr lang="en-GB" sz="1600" dirty="0" smtClean="0"/>
              <a:t> , P. (2012) Like a swallow, moving forward in circles: on the future dimension of environmental care  and education. </a:t>
            </a:r>
            <a:r>
              <a:rPr lang="en-GB" sz="1400" i="1" dirty="0" smtClean="0"/>
              <a:t>Journal of Moral Education </a:t>
            </a:r>
            <a:r>
              <a:rPr lang="en-GB" sz="1400" dirty="0" smtClean="0"/>
              <a:t>Vol. 41, No. 3, September 2012, pp. 399–412</a:t>
            </a:r>
            <a:endParaRPr lang="en-GB" sz="1600" dirty="0" smtClean="0"/>
          </a:p>
          <a:p>
            <a:endParaRPr lang="en-GB" sz="1600" dirty="0" smtClean="0"/>
          </a:p>
          <a:p>
            <a:endParaRPr lang="en-GB" sz="1600" dirty="0" smtClean="0"/>
          </a:p>
          <a:p>
            <a:endParaRPr lang="en-GB" sz="1600" dirty="0" smtClean="0"/>
          </a:p>
          <a:p>
            <a:endParaRPr lang="en-GB" sz="1600" dirty="0"/>
          </a:p>
        </p:txBody>
      </p:sp>
      <p:sp>
        <p:nvSpPr>
          <p:cNvPr id="4" name="Footer Placeholder 3"/>
          <p:cNvSpPr>
            <a:spLocks noGrp="1"/>
          </p:cNvSpPr>
          <p:nvPr>
            <p:ph type="ftr" sz="quarter" idx="16"/>
          </p:nvPr>
        </p:nvSpPr>
        <p:spPr/>
        <p:txBody>
          <a:bodyPr/>
          <a:lstStyle/>
          <a:p>
            <a:r>
              <a:rPr lang="en-GB" smtClean="0"/>
              <a:t>Paddy Madden</a:t>
            </a:r>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PRESSURE!</a:t>
            </a:r>
            <a:endParaRPr lang="en-GB" dirty="0"/>
          </a:p>
        </p:txBody>
      </p:sp>
      <p:pic>
        <p:nvPicPr>
          <p:cNvPr id="4" name="Content Placeholder 3" descr="Image result for teacher under stress"/>
          <p:cNvPicPr>
            <a:picLocks noGrp="1"/>
          </p:cNvPicPr>
          <p:nvPr>
            <p:ph sz="quarter" idx="1"/>
          </p:nvPr>
        </p:nvPicPr>
        <p:blipFill>
          <a:blip r:embed="rId2" cstate="print"/>
          <a:srcRect/>
          <a:stretch>
            <a:fillRect/>
          </a:stretch>
        </p:blipFill>
        <p:spPr bwMode="auto">
          <a:xfrm>
            <a:off x="539552" y="1556792"/>
            <a:ext cx="7704856" cy="4680520"/>
          </a:xfrm>
          <a:prstGeom prst="rect">
            <a:avLst/>
          </a:prstGeom>
          <a:noFill/>
          <a:ln w="9525">
            <a:noFill/>
            <a:miter lim="800000"/>
            <a:headEnd/>
            <a:tailEnd/>
          </a:ln>
        </p:spPr>
      </p:pic>
      <p:sp>
        <p:nvSpPr>
          <p:cNvPr id="5" name="Footer Placeholder 4"/>
          <p:cNvSpPr>
            <a:spLocks noGrp="1"/>
          </p:cNvSpPr>
          <p:nvPr>
            <p:ph type="ftr" sz="quarter" idx="16"/>
          </p:nvPr>
        </p:nvSpPr>
        <p:spPr/>
        <p:txBody>
          <a:bodyPr/>
          <a:lstStyle/>
          <a:p>
            <a:r>
              <a:rPr lang="en-GB" smtClean="0"/>
              <a:t>Paddy Madden</a:t>
            </a:r>
            <a:endParaRPr lang="en-GB"/>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
          </p:nvPr>
        </p:nvSpPr>
        <p:spPr/>
        <p:txBody>
          <a:bodyPr>
            <a:normAutofit/>
          </a:bodyPr>
          <a:lstStyle/>
          <a:p>
            <a:r>
              <a:rPr lang="en-GB" sz="1600" i="1" dirty="0" smtClean="0">
                <a:latin typeface="Lucida Handwriting" pitchFamily="66" charset="0"/>
              </a:rPr>
              <a:t>In addition, the research draws attention to some of </a:t>
            </a:r>
            <a:r>
              <a:rPr lang="en-GB" sz="1600" b="1" i="1" dirty="0" smtClean="0">
                <a:latin typeface="Lucida Handwriting" pitchFamily="66" charset="0"/>
              </a:rPr>
              <a:t>the potential casualties of a high-pressure, high-stakes </a:t>
            </a:r>
            <a:r>
              <a:rPr lang="en-GB" sz="1600" b="1" i="1" dirty="0" err="1" smtClean="0">
                <a:latin typeface="Lucida Handwriting" pitchFamily="66" charset="0"/>
              </a:rPr>
              <a:t>performativity</a:t>
            </a:r>
            <a:r>
              <a:rPr lang="en-GB" sz="1600" b="1" i="1" dirty="0" smtClean="0">
                <a:latin typeface="Lucida Handwriting" pitchFamily="66" charset="0"/>
              </a:rPr>
              <a:t> agenda in which practitioners align their teaching to targets, indicators and evaluations </a:t>
            </a:r>
            <a:r>
              <a:rPr lang="en-GB" sz="1600" i="1" dirty="0" smtClean="0">
                <a:latin typeface="Lucida Handwriting" pitchFamily="66" charset="0"/>
              </a:rPr>
              <a:t>(Ball 2003) – those children and young people who, for a host of different reasons, are struggling with classroom learning. The reported benefits of the school garden included the capacity to </a:t>
            </a:r>
            <a:r>
              <a:rPr lang="en-GB" sz="1600" b="1" i="1" dirty="0" smtClean="0">
                <a:latin typeface="Lucida Handwriting" pitchFamily="66" charset="0"/>
              </a:rPr>
              <a:t>offer respite from the intensity of the classroom environment and a sense of enjoyment and success </a:t>
            </a:r>
            <a:r>
              <a:rPr lang="en-GB" sz="1600" i="1" dirty="0" smtClean="0">
                <a:latin typeface="Lucida Handwriting" pitchFamily="66" charset="0"/>
              </a:rPr>
              <a:t>that had been lacking in some pupils’ school experience </a:t>
            </a:r>
            <a:r>
              <a:rPr lang="en-GB" sz="1600" i="1" dirty="0" smtClean="0"/>
              <a:t>( </a:t>
            </a:r>
            <a:r>
              <a:rPr lang="en-GB" sz="1600" i="1" dirty="0" err="1" smtClean="0"/>
              <a:t>Passey</a:t>
            </a:r>
            <a:r>
              <a:rPr lang="en-GB" sz="1600" i="1" dirty="0" smtClean="0"/>
              <a:t>, R. 2014, p.36)</a:t>
            </a:r>
          </a:p>
          <a:p>
            <a:r>
              <a:rPr lang="en-GB" sz="1600" dirty="0" smtClean="0"/>
              <a:t>Passy, R. (2014). School gardens: teaching and learning outside the front door. </a:t>
            </a:r>
            <a:r>
              <a:rPr lang="en-GB" sz="1600" i="1" dirty="0" smtClean="0"/>
              <a:t>Education 3-13: International Journal of Primary, Elementary and Early Years Education</a:t>
            </a:r>
            <a:r>
              <a:rPr lang="en-GB" sz="1600" dirty="0" smtClean="0"/>
              <a:t>, 42 (1),23-38, DOI: 10.1080/03004279.2011.636371</a:t>
            </a:r>
            <a:endParaRPr lang="en-GB" sz="1600" i="1" dirty="0">
              <a:latin typeface="Lucida Handwriting" pitchFamily="66" charset="0"/>
            </a:endParaRPr>
          </a:p>
        </p:txBody>
      </p:sp>
      <p:sp>
        <p:nvSpPr>
          <p:cNvPr id="4" name="Footer Placeholder 3"/>
          <p:cNvSpPr>
            <a:spLocks noGrp="1"/>
          </p:cNvSpPr>
          <p:nvPr>
            <p:ph type="ftr" sz="quarter" idx="16"/>
          </p:nvPr>
        </p:nvSpPr>
        <p:spPr/>
        <p:txBody>
          <a:bodyPr/>
          <a:lstStyle/>
          <a:p>
            <a:r>
              <a:rPr lang="en-GB" smtClean="0"/>
              <a:t>Paddy Madden</a:t>
            </a:r>
            <a:endParaRPr lang="en-GB"/>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TEACHING TO THE TARGETS</a:t>
            </a:r>
            <a:endParaRPr lang="en-GB" dirty="0"/>
          </a:p>
        </p:txBody>
      </p:sp>
      <p:pic>
        <p:nvPicPr>
          <p:cNvPr id="4" name="Content Placeholder 3" descr="Image result for teacher ticking boxes"/>
          <p:cNvPicPr>
            <a:picLocks noGrp="1"/>
          </p:cNvPicPr>
          <p:nvPr>
            <p:ph sz="quarter" idx="1"/>
          </p:nvPr>
        </p:nvPicPr>
        <p:blipFill>
          <a:blip r:embed="rId2" cstate="print"/>
          <a:srcRect/>
          <a:stretch>
            <a:fillRect/>
          </a:stretch>
        </p:blipFill>
        <p:spPr bwMode="auto">
          <a:xfrm>
            <a:off x="1115616" y="1556792"/>
            <a:ext cx="6984776" cy="4464496"/>
          </a:xfrm>
          <a:prstGeom prst="rect">
            <a:avLst/>
          </a:prstGeom>
          <a:noFill/>
          <a:ln w="9525">
            <a:noFill/>
            <a:miter lim="800000"/>
            <a:headEnd/>
            <a:tailEnd/>
          </a:ln>
        </p:spPr>
      </p:pic>
      <p:sp>
        <p:nvSpPr>
          <p:cNvPr id="5" name="Footer Placeholder 4"/>
          <p:cNvSpPr>
            <a:spLocks noGrp="1"/>
          </p:cNvSpPr>
          <p:nvPr>
            <p:ph type="ftr" sz="quarter" idx="16"/>
          </p:nvPr>
        </p:nvSpPr>
        <p:spPr/>
        <p:txBody>
          <a:bodyPr/>
          <a:lstStyle/>
          <a:p>
            <a:r>
              <a:rPr lang="en-GB" smtClean="0"/>
              <a:t>Paddy Madden</a:t>
            </a:r>
            <a:endParaRPr lang="en-GB"/>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SCIENCE;MATHS;LITERACY;ORACY (COGNITIVE LEARNING)</a:t>
            </a:r>
            <a:endParaRPr lang="en-GB" dirty="0"/>
          </a:p>
        </p:txBody>
      </p:sp>
      <p:sp>
        <p:nvSpPr>
          <p:cNvPr id="3" name="Content Placeholder 2"/>
          <p:cNvSpPr>
            <a:spLocks noGrp="1"/>
          </p:cNvSpPr>
          <p:nvPr>
            <p:ph sz="quarter" idx="1"/>
          </p:nvPr>
        </p:nvSpPr>
        <p:spPr/>
        <p:txBody>
          <a:bodyPr>
            <a:normAutofit fontScale="70000" lnSpcReduction="20000"/>
          </a:bodyPr>
          <a:lstStyle/>
          <a:p>
            <a:r>
              <a:rPr lang="en-GB" sz="3400" dirty="0" smtClean="0"/>
              <a:t>They increase science achievement scores </a:t>
            </a:r>
            <a:r>
              <a:rPr lang="en-GB" sz="2600" dirty="0" smtClean="0">
                <a:latin typeface="Lucida Handwriting" pitchFamily="66" charset="0"/>
              </a:rPr>
              <a:t>etc.</a:t>
            </a:r>
          </a:p>
          <a:p>
            <a:pPr>
              <a:buNone/>
            </a:pPr>
            <a:r>
              <a:rPr lang="en-GB" sz="2300" i="1" dirty="0" smtClean="0">
                <a:latin typeface="Lucida Handwriting" pitchFamily="66" charset="0"/>
              </a:rPr>
              <a:t>They [teachers]identified cases in which, through garden-related activities, children were able to demonstrate an </a:t>
            </a:r>
            <a:r>
              <a:rPr lang="en-GB" sz="2300" b="1" i="1" dirty="0" smtClean="0">
                <a:latin typeface="Lucida Handwriting" pitchFamily="66" charset="0"/>
              </a:rPr>
              <a:t>understanding of scientific concepts (such as taxonomy), scientific methods (including devising experiments), scientific knowledge (including habitats and life-cycles</a:t>
            </a:r>
            <a:r>
              <a:rPr lang="en-GB" sz="2300" i="1" dirty="0" smtClean="0">
                <a:latin typeface="Lucida Handwriting" pitchFamily="66" charset="0"/>
              </a:rPr>
              <a:t>) and appropriate scientific language. The range of strategies teachers used were broader than was possible in a classroom and involved children moving about, touching, feeling, exploring and observing for themselves. </a:t>
            </a:r>
            <a:r>
              <a:rPr lang="en-GB" sz="2300" dirty="0" smtClean="0"/>
              <a:t>(</a:t>
            </a:r>
            <a:r>
              <a:rPr lang="en-GB" sz="2300" dirty="0" err="1" smtClean="0"/>
              <a:t>Passey</a:t>
            </a:r>
            <a:r>
              <a:rPr lang="en-GB" sz="2300" dirty="0" smtClean="0"/>
              <a:t> </a:t>
            </a:r>
            <a:r>
              <a:rPr lang="en-GB" sz="2300" i="1" dirty="0" smtClean="0"/>
              <a:t>et al </a:t>
            </a:r>
            <a:r>
              <a:rPr lang="en-GB" sz="2300" dirty="0" smtClean="0"/>
              <a:t>2010, p.20), </a:t>
            </a:r>
            <a:endParaRPr lang="en-GB" sz="2300" i="1" dirty="0" smtClean="0">
              <a:latin typeface="Lucida Handwriting" pitchFamily="66" charset="0"/>
            </a:endParaRPr>
          </a:p>
          <a:p>
            <a:pPr>
              <a:buNone/>
            </a:pPr>
            <a:endParaRPr lang="en-GB" sz="2300" dirty="0" smtClean="0">
              <a:latin typeface="Lucida Handwriting" pitchFamily="66" charset="0"/>
            </a:endParaRPr>
          </a:p>
          <a:p>
            <a:pPr>
              <a:buNone/>
            </a:pPr>
            <a:r>
              <a:rPr lang="en-GB" sz="2300" dirty="0" smtClean="0"/>
              <a:t>Passy, R, Morris, M, and Reed, F. (2010). Impact of school gardening on learning: Final report submitted to the Royal Horticultural Society.</a:t>
            </a:r>
          </a:p>
          <a:p>
            <a:pPr>
              <a:buNone/>
            </a:pPr>
            <a:r>
              <a:rPr lang="en-GB" sz="2300" dirty="0" err="1" smtClean="0"/>
              <a:t>Klemmer</a:t>
            </a:r>
            <a:r>
              <a:rPr lang="en-GB" sz="2300" dirty="0" smtClean="0"/>
              <a:t>, C. D., T. M. </a:t>
            </a:r>
            <a:r>
              <a:rPr lang="en-GB" sz="2300" dirty="0" err="1" smtClean="0"/>
              <a:t>Waliczek</a:t>
            </a:r>
            <a:r>
              <a:rPr lang="en-GB" sz="2300" dirty="0" smtClean="0"/>
              <a:t>, and J. M. </a:t>
            </a:r>
            <a:r>
              <a:rPr lang="en-GB" sz="2300" dirty="0" err="1" smtClean="0"/>
              <a:t>Zajicek</a:t>
            </a:r>
            <a:r>
              <a:rPr lang="en-GB" sz="2300" dirty="0" smtClean="0"/>
              <a:t>. 2005. Growing minds: The effect of a school gardening program on the science achievement of elementary students. HortTechnology15(3):448-452</a:t>
            </a:r>
          </a:p>
        </p:txBody>
      </p:sp>
      <p:sp>
        <p:nvSpPr>
          <p:cNvPr id="4" name="Footer Placeholder 3"/>
          <p:cNvSpPr>
            <a:spLocks noGrp="1"/>
          </p:cNvSpPr>
          <p:nvPr>
            <p:ph type="ftr" sz="quarter" idx="16"/>
          </p:nvPr>
        </p:nvSpPr>
        <p:spPr/>
        <p:txBody>
          <a:bodyPr/>
          <a:lstStyle/>
          <a:p>
            <a:r>
              <a:rPr lang="en-GB" smtClean="0"/>
              <a:t>Paddy Madden</a:t>
            </a:r>
            <a:endParaRPr lang="en-GB"/>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GARDENING BRING CONCEPTS TO LIFE</a:t>
            </a:r>
            <a:endParaRPr lang="en-GB" dirty="0"/>
          </a:p>
        </p:txBody>
      </p:sp>
      <p:pic>
        <p:nvPicPr>
          <p:cNvPr id="4" name="Content Placeholder 3" descr="Image result for scientific concepts"/>
          <p:cNvPicPr>
            <a:picLocks noGrp="1"/>
          </p:cNvPicPr>
          <p:nvPr>
            <p:ph sz="quarter" idx="1"/>
          </p:nvPr>
        </p:nvPicPr>
        <p:blipFill>
          <a:blip r:embed="rId2" cstate="print"/>
          <a:srcRect/>
          <a:stretch>
            <a:fillRect/>
          </a:stretch>
        </p:blipFill>
        <p:spPr bwMode="auto">
          <a:xfrm>
            <a:off x="1043608" y="1412776"/>
            <a:ext cx="6912767" cy="4680519"/>
          </a:xfrm>
          <a:prstGeom prst="rect">
            <a:avLst/>
          </a:prstGeom>
          <a:noFill/>
          <a:ln w="9525">
            <a:noFill/>
            <a:miter lim="800000"/>
            <a:headEnd/>
            <a:tailEnd/>
          </a:ln>
        </p:spPr>
      </p:pic>
      <p:sp>
        <p:nvSpPr>
          <p:cNvPr id="5" name="Footer Placeholder 4"/>
          <p:cNvSpPr>
            <a:spLocks noGrp="1"/>
          </p:cNvSpPr>
          <p:nvPr>
            <p:ph type="ftr" sz="quarter" idx="16"/>
          </p:nvPr>
        </p:nvSpPr>
        <p:spPr/>
        <p:txBody>
          <a:bodyPr/>
          <a:lstStyle/>
          <a:p>
            <a:r>
              <a:rPr lang="en-GB" smtClean="0"/>
              <a:t>Paddy Madden</a:t>
            </a:r>
            <a:endParaRPr lang="en-GB"/>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BEHAVIOUR (BEHAVIOURAL AND PHYSICAL LEARNING)</a:t>
            </a:r>
            <a:endParaRPr lang="en-GB" dirty="0"/>
          </a:p>
        </p:txBody>
      </p:sp>
      <p:sp>
        <p:nvSpPr>
          <p:cNvPr id="3" name="Content Placeholder 2"/>
          <p:cNvSpPr>
            <a:spLocks noGrp="1"/>
          </p:cNvSpPr>
          <p:nvPr>
            <p:ph sz="quarter" idx="1"/>
          </p:nvPr>
        </p:nvSpPr>
        <p:spPr/>
        <p:txBody>
          <a:bodyPr>
            <a:normAutofit fontScale="92500" lnSpcReduction="10000"/>
          </a:bodyPr>
          <a:lstStyle/>
          <a:p>
            <a:r>
              <a:rPr lang="en-GB" sz="2600" dirty="0" smtClean="0"/>
              <a:t>They have a </a:t>
            </a:r>
            <a:r>
              <a:rPr lang="en-GB" sz="2600" b="1" dirty="0" smtClean="0"/>
              <a:t>positive influence on behaviour and achievement</a:t>
            </a:r>
            <a:r>
              <a:rPr lang="en-GB" sz="2600" dirty="0" smtClean="0"/>
              <a:t>. Behaviour towards food, others; gross and fine motor skill development.</a:t>
            </a:r>
          </a:p>
          <a:p>
            <a:r>
              <a:rPr lang="en-GB" sz="1700" b="1" i="1" dirty="0" smtClean="0">
                <a:latin typeface="Lucida Handwriting" pitchFamily="66" charset="0"/>
              </a:rPr>
              <a:t>Improved confidence and self-esteem</a:t>
            </a:r>
            <a:r>
              <a:rPr lang="en-GB" sz="1700" i="1" dirty="0" smtClean="0">
                <a:latin typeface="Lucida Handwriting" pitchFamily="66" charset="0"/>
              </a:rPr>
              <a:t> was also seen as an outcome of being able to contribute (and being seen to be able to contribute), through the garden, to the school  and wider community. This was demonstrated in a number of different ways. As a result of the public celebration of their garden work in assembly, </a:t>
            </a:r>
            <a:r>
              <a:rPr lang="en-GB" sz="1700" b="1" i="1" dirty="0" smtClean="0">
                <a:latin typeface="Lucida Handwriting" pitchFamily="66" charset="0"/>
              </a:rPr>
              <a:t>some previously disruptive pupils were said to feel better about themselves </a:t>
            </a:r>
            <a:r>
              <a:rPr lang="en-GB" sz="1700" i="1" dirty="0" smtClean="0">
                <a:latin typeface="Lucida Handwriting" pitchFamily="66" charset="0"/>
              </a:rPr>
              <a:t>and to have become less unruly. </a:t>
            </a:r>
            <a:r>
              <a:rPr lang="en-GB" sz="1700" i="1" dirty="0" smtClean="0"/>
              <a:t>(</a:t>
            </a:r>
            <a:r>
              <a:rPr lang="en-GB" sz="1700" i="1" dirty="0" err="1" smtClean="0"/>
              <a:t>Passey</a:t>
            </a:r>
            <a:r>
              <a:rPr lang="en-GB" sz="1700" i="1" dirty="0" smtClean="0"/>
              <a:t> et al 2010, p.23)</a:t>
            </a:r>
            <a:endParaRPr lang="en-GB" sz="1700" i="1" dirty="0" smtClean="0">
              <a:latin typeface="Lucida Handwriting" pitchFamily="66" charset="0"/>
            </a:endParaRPr>
          </a:p>
          <a:p>
            <a:r>
              <a:rPr lang="en-GB" sz="1700" dirty="0" smtClean="0"/>
              <a:t>Passy, M, Morris, M, and Reed, F. (2010). Impact of school gardening on learning: Final report submitted to the Royal Horticultural Society</a:t>
            </a:r>
            <a:endParaRPr lang="en-GB" sz="1700" dirty="0" smtClean="0">
              <a:latin typeface="Lucida Handwriting" pitchFamily="66" charset="0"/>
            </a:endParaRPr>
          </a:p>
          <a:p>
            <a:r>
              <a:rPr lang="en-GB" sz="1700" dirty="0" smtClean="0"/>
              <a:t>Blair, D. (2009). The child in the garden: an evaluative review of the benefits of school gardening. Journal of Environmental Education 40(2), 15-38.</a:t>
            </a:r>
          </a:p>
          <a:p>
            <a:r>
              <a:rPr lang="en-GB" sz="1700" dirty="0" err="1" smtClean="0"/>
              <a:t>DeMarco</a:t>
            </a:r>
            <a:r>
              <a:rPr lang="en-GB" sz="1700" dirty="0" smtClean="0"/>
              <a:t>, L., P. D. </a:t>
            </a:r>
            <a:r>
              <a:rPr lang="en-GB" sz="1700" dirty="0" err="1" smtClean="0"/>
              <a:t>Relf</a:t>
            </a:r>
            <a:r>
              <a:rPr lang="en-GB" sz="1700" dirty="0" smtClean="0"/>
              <a:t>, and A. McDaniel. 1999. Integrating gardening into the elementary school curriculum. </a:t>
            </a:r>
            <a:r>
              <a:rPr lang="en-GB" sz="1700" i="1" dirty="0" err="1" smtClean="0"/>
              <a:t>HortTechnology</a:t>
            </a:r>
            <a:r>
              <a:rPr lang="en-GB" sz="1700" dirty="0" smtClean="0"/>
              <a:t> 9(2):276-281</a:t>
            </a:r>
            <a:r>
              <a:rPr lang="en-GB" sz="1600" dirty="0" smtClean="0"/>
              <a:t>.</a:t>
            </a:r>
            <a:endParaRPr lang="en-GB" sz="1600" dirty="0"/>
          </a:p>
        </p:txBody>
      </p:sp>
      <p:sp>
        <p:nvSpPr>
          <p:cNvPr id="4" name="Footer Placeholder 3"/>
          <p:cNvSpPr>
            <a:spLocks noGrp="1"/>
          </p:cNvSpPr>
          <p:nvPr>
            <p:ph type="ftr" sz="quarter" idx="16"/>
          </p:nvPr>
        </p:nvSpPr>
        <p:spPr/>
        <p:txBody>
          <a:bodyPr/>
          <a:lstStyle/>
          <a:p>
            <a:r>
              <a:rPr lang="en-GB" smtClean="0"/>
              <a:t>Paddy Madden</a:t>
            </a:r>
            <a:endParaRPr lang="en-GB"/>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BEHAVIOUR CAN IMPROVE</a:t>
            </a:r>
            <a:endParaRPr lang="en-GB" dirty="0"/>
          </a:p>
        </p:txBody>
      </p:sp>
      <p:pic>
        <p:nvPicPr>
          <p:cNvPr id="4" name="Content Placeholder 3" descr="Image result for well-behaved child"/>
          <p:cNvPicPr>
            <a:picLocks noGrp="1"/>
          </p:cNvPicPr>
          <p:nvPr>
            <p:ph sz="quarter" idx="1"/>
          </p:nvPr>
        </p:nvPicPr>
        <p:blipFill>
          <a:blip r:embed="rId2" cstate="print"/>
          <a:srcRect/>
          <a:stretch>
            <a:fillRect/>
          </a:stretch>
        </p:blipFill>
        <p:spPr bwMode="auto">
          <a:xfrm>
            <a:off x="1331640" y="1556792"/>
            <a:ext cx="6120680" cy="4608511"/>
          </a:xfrm>
          <a:prstGeom prst="rect">
            <a:avLst/>
          </a:prstGeom>
          <a:noFill/>
          <a:ln w="9525">
            <a:noFill/>
            <a:miter lim="800000"/>
            <a:headEnd/>
            <a:tailEnd/>
          </a:ln>
        </p:spPr>
      </p:pic>
      <p:sp>
        <p:nvSpPr>
          <p:cNvPr id="5" name="Footer Placeholder 4"/>
          <p:cNvSpPr>
            <a:spLocks noGrp="1"/>
          </p:cNvSpPr>
          <p:nvPr>
            <p:ph type="ftr" sz="quarter" idx="16"/>
          </p:nvPr>
        </p:nvSpPr>
        <p:spPr/>
        <p:txBody>
          <a:bodyPr/>
          <a:lstStyle/>
          <a:p>
            <a:r>
              <a:rPr lang="en-GB" smtClean="0"/>
              <a:t>Paddy Madden</a:t>
            </a:r>
            <a:endParaRPr lang="en-GB"/>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285</TotalTime>
  <Words>1746</Words>
  <Application>Microsoft Office PowerPoint</Application>
  <PresentationFormat>On-screen Show (4:3)</PresentationFormat>
  <Paragraphs>107</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Oriel</vt:lpstr>
      <vt:lpstr>The school garden</vt:lpstr>
      <vt:lpstr>GENERAL</vt:lpstr>
      <vt:lpstr>PRESSURE!</vt:lpstr>
      <vt:lpstr>Slide 4</vt:lpstr>
      <vt:lpstr>TEACHING TO THE TARGETS</vt:lpstr>
      <vt:lpstr>SCIENCE;MATHS;LITERACY;ORACY (COGNITIVE LEARNING)</vt:lpstr>
      <vt:lpstr>GARDENING BRING CONCEPTS TO LIFE</vt:lpstr>
      <vt:lpstr>BEHAVIOUR (BEHAVIOURAL AND PHYSICAL LEARNING)</vt:lpstr>
      <vt:lpstr>BEHAVIOUR CAN IMPROVE</vt:lpstr>
      <vt:lpstr>APPRECIATION OF NATURE (AFFECTIVE LEARNING)</vt:lpstr>
      <vt:lpstr>A LASTING GIFT</vt:lpstr>
      <vt:lpstr>SOCIAL SKILLS( INTERPERSONAL AND SOCIAL LEARNING)</vt:lpstr>
      <vt:lpstr>SOCIAL BENEFITS OF GARDENING</vt:lpstr>
      <vt:lpstr>HEALTH AND WELL-BEING</vt:lpstr>
      <vt:lpstr>ENVIRONMENTAL AWARENESS</vt:lpstr>
      <vt:lpstr>CARING LEADS TO LOVE</vt:lpstr>
      <vt:lpstr>INTERDEPENDENCE IN THE GARDEN</vt:lpstr>
      <vt:lpstr>4 perspectives on nature on the same road-which is yours and which is best?</vt:lpstr>
      <vt:lpstr>Which school garden has the most biodiversity?</vt:lpstr>
      <vt:lpstr>ADHD</vt:lpstr>
      <vt:lpstr>COMMUNITY CONNECTIVITY and COHESION</vt:lpstr>
      <vt:lpstr>THE OUTDOOR CLASSROOM</vt:lpstr>
      <vt:lpstr>PRINCIPALS AND TEACHERS</vt:lpstr>
      <vt:lpstr>ADVICE OF COMENIUS 1632!</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school garden</dc:title>
  <dc:creator>pmadden</dc:creator>
  <cp:lastModifiedBy>pmadden</cp:lastModifiedBy>
  <cp:revision>35</cp:revision>
  <dcterms:created xsi:type="dcterms:W3CDTF">2015-07-17T17:50:22Z</dcterms:created>
  <dcterms:modified xsi:type="dcterms:W3CDTF">2015-09-24T18:43:54Z</dcterms:modified>
</cp:coreProperties>
</file>